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4"/>
  </p:notesMasterIdLst>
  <p:sldIdLst>
    <p:sldId id="267" r:id="rId2"/>
    <p:sldId id="268" r:id="rId3"/>
    <p:sldId id="269" r:id="rId4"/>
    <p:sldId id="371" r:id="rId5"/>
    <p:sldId id="375" r:id="rId6"/>
    <p:sldId id="383" r:id="rId7"/>
    <p:sldId id="384" r:id="rId8"/>
    <p:sldId id="385" r:id="rId9"/>
    <p:sldId id="393" r:id="rId10"/>
    <p:sldId id="373" r:id="rId11"/>
    <p:sldId id="414" r:id="rId12"/>
    <p:sldId id="391" r:id="rId13"/>
    <p:sldId id="394" r:id="rId14"/>
    <p:sldId id="413" r:id="rId15"/>
    <p:sldId id="409" r:id="rId16"/>
    <p:sldId id="412" r:id="rId17"/>
    <p:sldId id="410" r:id="rId18"/>
    <p:sldId id="401" r:id="rId19"/>
    <p:sldId id="377" r:id="rId20"/>
    <p:sldId id="402" r:id="rId21"/>
    <p:sldId id="407" r:id="rId22"/>
    <p:sldId id="403" r:id="rId23"/>
    <p:sldId id="404" r:id="rId24"/>
    <p:sldId id="406" r:id="rId25"/>
    <p:sldId id="374" r:id="rId26"/>
    <p:sldId id="396" r:id="rId27"/>
    <p:sldId id="390" r:id="rId28"/>
    <p:sldId id="395" r:id="rId29"/>
    <p:sldId id="388" r:id="rId30"/>
    <p:sldId id="387" r:id="rId31"/>
    <p:sldId id="381" r:id="rId32"/>
    <p:sldId id="327" r:id="rId3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D813F9-F28E-0C44-A346-DEC14CF922E5}">
          <p14:sldIdLst>
            <p14:sldId id="267"/>
            <p14:sldId id="268"/>
            <p14:sldId id="269"/>
            <p14:sldId id="371"/>
            <p14:sldId id="375"/>
            <p14:sldId id="383"/>
            <p14:sldId id="384"/>
            <p14:sldId id="385"/>
            <p14:sldId id="393"/>
            <p14:sldId id="373"/>
            <p14:sldId id="414"/>
            <p14:sldId id="391"/>
            <p14:sldId id="394"/>
            <p14:sldId id="413"/>
            <p14:sldId id="409"/>
            <p14:sldId id="412"/>
            <p14:sldId id="410"/>
            <p14:sldId id="401"/>
            <p14:sldId id="377"/>
            <p14:sldId id="402"/>
            <p14:sldId id="407"/>
            <p14:sldId id="403"/>
            <p14:sldId id="404"/>
            <p14:sldId id="406"/>
            <p14:sldId id="374"/>
            <p14:sldId id="396"/>
            <p14:sldId id="390"/>
            <p14:sldId id="395"/>
            <p14:sldId id="388"/>
            <p14:sldId id="387"/>
            <p14:sldId id="381"/>
            <p14:sldId id="3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6A0"/>
    <a:srgbClr val="D1D1D1"/>
    <a:srgbClr val="FCFCFC"/>
    <a:srgbClr val="FBFBFB"/>
    <a:srgbClr val="F1F1F1"/>
    <a:srgbClr val="FEFEFE"/>
    <a:srgbClr val="B1C1E4"/>
    <a:srgbClr val="B9B9B9"/>
    <a:srgbClr val="A6A6A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0" autoAdjust="0"/>
    <p:restoredTop sz="92743" autoAdjust="0"/>
  </p:normalViewPr>
  <p:slideViewPr>
    <p:cSldViewPr snapToGrid="0">
      <p:cViewPr varScale="1">
        <p:scale>
          <a:sx n="97" d="100"/>
          <a:sy n="97" d="100"/>
        </p:scale>
        <p:origin x="108" y="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95032076519907"/>
          <c:y val="4.317197102800021E-2"/>
          <c:w val="0.72600995970414406"/>
          <c:h val="0.5523572635471019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обрабатывающее производство</c:v>
                </c:pt>
                <c:pt idx="1">
                  <c:v>обеспечение электрической энергией, газом и паром; конденсирование воздуха</c:v>
                </c:pt>
                <c:pt idx="2">
                  <c:v>прочие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0.48899999999999999</c:v>
                </c:pt>
                <c:pt idx="1">
                  <c:v>0.47599999999999998</c:v>
                </c:pt>
                <c:pt idx="2">
                  <c:v>3.9E-2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обрабатывающее производство</c:v>
                </c:pt>
                <c:pt idx="1">
                  <c:v>обеспечение электрической энергией, газом и паром; конденсирование воздуха</c:v>
                </c:pt>
                <c:pt idx="2">
                  <c:v>прочие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"/>
          <c:y val="9.0156754660335875E-2"/>
          <c:w val="0.5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B1C1E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2E-2D4B-B55A-631E22352E35}"/>
              </c:ext>
            </c:extLst>
          </c:dPt>
          <c:dPt>
            <c:idx val="1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D2E-2D4B-B55A-631E22352E35}"/>
              </c:ext>
            </c:extLst>
          </c:dPt>
          <c:dPt>
            <c:idx val="2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D2E-2D4B-B55A-631E22352E35}"/>
              </c:ext>
            </c:extLst>
          </c:dPt>
          <c:dPt>
            <c:idx val="3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D2E-2D4B-B55A-631E22352E35}"/>
              </c:ext>
            </c:extLst>
          </c:dPt>
          <c:dPt>
            <c:idx val="4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51056,1 р</a:t>
                    </a:r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44295,8 р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35766,7 р</a:t>
                    </a:r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42788,9 р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сельское, лесное хозяйство, охота </c:v>
                </c:pt>
                <c:pt idx="1">
                  <c:v>ос. управление. соцобеспечение, безопасность</c:v>
                </c:pt>
                <c:pt idx="2">
                  <c:v>обеспечение электрической энергией, газом и паром</c:v>
                </c:pt>
                <c:pt idx="3">
                  <c:v>обрабатывающее производство</c:v>
                </c:pt>
                <c:pt idx="4">
                  <c:v>образование</c:v>
                </c:pt>
                <c:pt idx="5">
                  <c:v>здравоохранение</c:v>
                </c:pt>
                <c:pt idx="6">
                  <c:v>торговля</c:v>
                </c:pt>
              </c:strCache>
            </c:strRef>
          </c:cat>
          <c:val>
            <c:numRef>
              <c:f>Лист1!$B$2:$B$8</c:f>
              <c:numCache>
                <c:formatCode>#,##0\ [$₽-419]</c:formatCode>
                <c:ptCount val="7"/>
                <c:pt idx="0">
                  <c:v>51056</c:v>
                </c:pt>
                <c:pt idx="1">
                  <c:v>44296</c:v>
                </c:pt>
                <c:pt idx="2">
                  <c:v>35767</c:v>
                </c:pt>
                <c:pt idx="3">
                  <c:v>42789</c:v>
                </c:pt>
                <c:pt idx="4">
                  <c:v>27217.7</c:v>
                </c:pt>
                <c:pt idx="5">
                  <c:v>31841.200000000001</c:v>
                </c:pt>
                <c:pt idx="6">
                  <c:v>36547.9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D2E-2D4B-B55A-631E22352E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3"/>
        <c:overlap val="-18"/>
        <c:axId val="244359768"/>
        <c:axId val="244355456"/>
      </c:barChart>
      <c:catAx>
        <c:axId val="244359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44355456"/>
        <c:crosses val="autoZero"/>
        <c:auto val="1"/>
        <c:lblAlgn val="ctr"/>
        <c:lblOffset val="100"/>
        <c:noMultiLvlLbl val="0"/>
      </c:catAx>
      <c:valAx>
        <c:axId val="244355456"/>
        <c:scaling>
          <c:orientation val="minMax"/>
        </c:scaling>
        <c:delete val="1"/>
        <c:axPos val="b"/>
        <c:numFmt formatCode="#,##0\ [$₽-419]" sourceLinked="1"/>
        <c:majorTickMark val="none"/>
        <c:minorTickMark val="none"/>
        <c:tickLblPos val="nextTo"/>
        <c:crossAx val="244359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3905581103226225"/>
                  <c:y val="-1.092119882085460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B0B-BB48-8F4E-2B18E56A5E8D}"/>
                </c:ext>
                <c:ext xmlns:c15="http://schemas.microsoft.com/office/drawing/2012/chart" uri="{CE6537A1-D6FC-4f65-9D91-7224C49458BB}">
                  <c15:layout>
                    <c:manualLayout>
                      <c:w val="0.19309454884096997"/>
                      <c:h val="0.1302322861594873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0161744428642577"/>
                  <c:y val="-2.184239764170901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B0B-BB48-8F4E-2B18E56A5E8D}"/>
                </c:ext>
                <c:ext xmlns:c15="http://schemas.microsoft.com/office/drawing/2012/chart" uri="{CE6537A1-D6FC-4f65-9D91-7224C49458BB}">
                  <c15:layout>
                    <c:manualLayout>
                      <c:w val="0.15642140902823395"/>
                      <c:h val="0.1083898885177783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759870344568686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B0B-BB48-8F4E-2B18E56A5E8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2759870344568686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B0B-BB48-8F4E-2B18E56A5E8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8.5575111354957004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B0B-BB48-8F4E-2B18E56A5E8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0.35</c:v>
                </c:pt>
                <c:pt idx="1">
                  <c:v>0.24</c:v>
                </c:pt>
                <c:pt idx="2">
                  <c:v>0.28000000000000003</c:v>
                </c:pt>
                <c:pt idx="3">
                  <c:v>0.14000000000000001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B0B-BB48-8F4E-2B18E56A5E8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B0B-BB48-8F4E-2B18E56A5E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44354672"/>
        <c:axId val="244356240"/>
      </c:barChart>
      <c:catAx>
        <c:axId val="244354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44356240"/>
        <c:crosses val="autoZero"/>
        <c:auto val="1"/>
        <c:lblAlgn val="ctr"/>
        <c:lblOffset val="100"/>
        <c:noMultiLvlLbl val="0"/>
      </c:catAx>
      <c:valAx>
        <c:axId val="24435624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4435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8963225792479121"/>
                  <c:y val="-2.7088012823391419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09454884096997"/>
                      <c:h val="0.1515329235447287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9.646623977591845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6B4-714B-88A1-E827ED00EA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378462471394229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6B4-714B-88A1-E827ED00EA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0563452472910237"/>
                  <c:y val="-4.368479528341805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r>
                      <a:rPr lang="en-US" baseline="0" dirty="0" smtClean="0"/>
                      <a:t> 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6B4-714B-88A1-E827ED00EA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4650414016647297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0.66</c:v>
                </c:pt>
                <c:pt idx="1">
                  <c:v>0.17</c:v>
                </c:pt>
                <c:pt idx="2">
                  <c:v>7.0000000000000007E-2</c:v>
                </c:pt>
                <c:pt idx="3">
                  <c:v>0.1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6B4-714B-88A1-E827ED00EA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6B4-714B-88A1-E827ED00EA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44356632"/>
        <c:axId val="244359376"/>
      </c:barChart>
      <c:catAx>
        <c:axId val="244356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44359376"/>
        <c:crosses val="autoZero"/>
        <c:auto val="1"/>
        <c:lblAlgn val="ctr"/>
        <c:lblOffset val="100"/>
        <c:noMultiLvlLbl val="0"/>
      </c:catAx>
      <c:valAx>
        <c:axId val="24435937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44356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6441947430353521"/>
                  <c:y val="1.09211988208543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05D-724B-B20F-F0C2DB9EBDDC}"/>
                </c:ext>
                <c:ext xmlns:c15="http://schemas.microsoft.com/office/drawing/2012/chart" uri="{CE6537A1-D6FC-4f65-9D91-7224C49458BB}">
                  <c15:layout>
                    <c:manualLayout>
                      <c:w val="0.14266898159845798"/>
                      <c:h val="0.1739170814429053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9.646623977591845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05D-724B-B20F-F0C2DB9EBD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378462471394229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05D-724B-B20F-F0C2DB9EBD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9.646623977591845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05D-724B-B20F-F0C2DB9EBD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4650414016647297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05D-724B-B20F-F0C2DB9EBDD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0.55000000000000004</c:v>
                </c:pt>
                <c:pt idx="1">
                  <c:v>0.18</c:v>
                </c:pt>
                <c:pt idx="2">
                  <c:v>0.18</c:v>
                </c:pt>
                <c:pt idx="3">
                  <c:v>0.09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05D-724B-B20F-F0C2DB9EBDD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05D-724B-B20F-F0C2DB9EBD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49791664"/>
        <c:axId val="249785392"/>
      </c:barChart>
      <c:catAx>
        <c:axId val="249791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49785392"/>
        <c:crosses val="autoZero"/>
        <c:auto val="1"/>
        <c:lblAlgn val="ctr"/>
        <c:lblOffset val="100"/>
        <c:noMultiLvlLbl val="0"/>
      </c:catAx>
      <c:valAx>
        <c:axId val="24978539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4979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0836876719053429"/>
                  <c:y val="-1.0010983271383605E-1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A7E-5846-BE71-A5093F4F9B4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2677897214140815"/>
                  <c:y val="-1.092119882085450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A7E-5846-BE71-A5093F4F9B4F}"/>
                </c:ext>
                <c:ext xmlns:c15="http://schemas.microsoft.com/office/drawing/2012/chart" uri="{CE6537A1-D6FC-4f65-9D91-7224C49458BB}">
                  <c15:layout>
                    <c:manualLayout>
                      <c:w val="0.14725312407504998"/>
                      <c:h val="0.1302322861594873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1086026667436706"/>
                  <c:y val="8.5993691497785865E-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A7E-5846-BE71-A5093F4F9B4F}"/>
                </c:ext>
                <c:ext xmlns:c15="http://schemas.microsoft.com/office/drawing/2012/chart" uri="{CE6537A1-D6FC-4f65-9D91-7224C49458BB}">
                  <c15:layout>
                    <c:manualLayout>
                      <c:w val="0.10599584178572199"/>
                      <c:h val="0.1520746838011963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1990293890457034"/>
                  <c:y val="2.184239764170900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A7E-5846-BE71-A5093F4F9B4F}"/>
                </c:ext>
                <c:ext xmlns:c15="http://schemas.microsoft.com/office/drawing/2012/chart" uri="{CE6537A1-D6FC-4f65-9D91-7224C49458BB}">
                  <c15:layout>
                    <c:manualLayout>
                      <c:w val="0.115164126738906"/>
                      <c:h val="0.15207468380119635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</c:v>
                </c:pt>
                <c:pt idx="1">
                  <c:v>0.4</c:v>
                </c:pt>
                <c:pt idx="2">
                  <c:v>0.2</c:v>
                </c:pt>
                <c:pt idx="3">
                  <c:v>0.2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A7E-5846-BE71-A5093F4F9B4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A7E-5846-BE71-A5093F4F9B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49786568"/>
        <c:axId val="249785784"/>
      </c:barChart>
      <c:catAx>
        <c:axId val="249786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49785784"/>
        <c:crosses val="autoZero"/>
        <c:auto val="1"/>
        <c:lblAlgn val="ctr"/>
        <c:lblOffset val="100"/>
        <c:noMultiLvlLbl val="0"/>
      </c:catAx>
      <c:valAx>
        <c:axId val="24978578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49786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0444553533399262E-2"/>
                  <c:y val="-1.0010983271383605E-1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212-634C-A62A-12AA3931982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0421741107846417E-2"/>
                  <c:y val="-1.092119882085450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212-634C-A62A-12AA39319824}"/>
                </c:ext>
                <c:ext xmlns:c15="http://schemas.microsoft.com/office/drawing/2012/chart" uri="{CE6537A1-D6FC-4f65-9D91-7224C49458BB}">
                  <c15:layout>
                    <c:manualLayout>
                      <c:w val="0.12433241169209001"/>
                      <c:h val="0.1302322861594873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212119462031028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212-634C-A62A-12AA3931982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239710946354704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212-634C-A62A-12AA3931982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4650414016647297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212-634C-A62A-12AA3931982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0.14000000000000001</c:v>
                </c:pt>
                <c:pt idx="1">
                  <c:v>0.17</c:v>
                </c:pt>
                <c:pt idx="2">
                  <c:v>0.34</c:v>
                </c:pt>
                <c:pt idx="3">
                  <c:v>0.35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212-634C-A62A-12AA3931982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212-634C-A62A-12AA393198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49786960"/>
        <c:axId val="249789704"/>
      </c:barChart>
      <c:catAx>
        <c:axId val="249786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49789704"/>
        <c:crosses val="autoZero"/>
        <c:auto val="1"/>
        <c:lblAlgn val="ctr"/>
        <c:lblOffset val="100"/>
        <c:noMultiLvlLbl val="0"/>
      </c:catAx>
      <c:valAx>
        <c:axId val="24978970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4978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21345193441841"/>
          <c:y val="1.0093565194484445E-2"/>
          <c:w val="0.6610892722345918"/>
          <c:h val="0.9674746077521266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346225482056872"/>
                  <c:y val="-1.092119882085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DE7-8647-B230-7DCE5B9EB0F1}"/>
                </c:ext>
                <c:ext xmlns:c15="http://schemas.microsoft.com/office/drawing/2012/chart" uri="{CE6537A1-D6FC-4f65-9D91-7224C49458BB}">
                  <c15:layout>
                    <c:manualLayout>
                      <c:w val="0.15642140902823395"/>
                      <c:h val="0.1302322861594873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262631658737664"/>
                  <c:y val="-1.3877787807814457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DE7-8647-B230-7DCE5B9EB0F1}"/>
                </c:ext>
                <c:ext xmlns:c15="http://schemas.microsoft.com/office/drawing/2012/chart" uri="{CE6537A1-D6FC-4f65-9D91-7224C49458BB}">
                  <c15:layout>
                    <c:manualLayout>
                      <c:w val="0.14266898159845798"/>
                      <c:h val="0.1520746838011963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1524498090542228"/>
                  <c:y val="-1.3877787807814457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DE7-8647-B230-7DCE5B9EB0F1}"/>
                </c:ext>
                <c:ext xmlns:c15="http://schemas.microsoft.com/office/drawing/2012/chart" uri="{CE6537A1-D6FC-4f65-9D91-7224C49458BB}">
                  <c15:layout>
                    <c:manualLayout>
                      <c:w val="9.682755683253802E-2"/>
                      <c:h val="0.1520746838011963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239710946354704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DE7-8647-B230-7DCE5B9EB0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9660123735751265E-2"/>
                  <c:y val="-6.2568645446147532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DE7-8647-B230-7DCE5B9EB0F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0.27</c:v>
                </c:pt>
                <c:pt idx="1">
                  <c:v>0.24</c:v>
                </c:pt>
                <c:pt idx="2">
                  <c:v>0.21</c:v>
                </c:pt>
                <c:pt idx="3">
                  <c:v>0.28000000000000003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DE7-8647-B230-7DCE5B9EB0F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1F1F1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5"/>
                <c:pt idx="0">
                  <c:v>очень плохо</c:v>
                </c:pt>
                <c:pt idx="1">
                  <c:v>плохо</c:v>
                </c:pt>
                <c:pt idx="2">
                  <c:v>удовлетворительно</c:v>
                </c:pt>
                <c:pt idx="3">
                  <c:v>хорошо</c:v>
                </c:pt>
                <c:pt idx="4">
                  <c:v>отлично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DE7-8647-B230-7DCE5B9EB0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49785000"/>
        <c:axId val="249786176"/>
      </c:barChart>
      <c:catAx>
        <c:axId val="249785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49786176"/>
        <c:crosses val="autoZero"/>
        <c:auto val="1"/>
        <c:lblAlgn val="ctr"/>
        <c:lblOffset val="100"/>
        <c:noMultiLvlLbl val="0"/>
      </c:catAx>
      <c:valAx>
        <c:axId val="24978617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49785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0.06944</cdr:x>
      <cdr:y>0.69684</cdr:y>
    </cdr:from>
    <cdr:to>
      <cdr:x>1</cdr:x>
      <cdr:y>0.81481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7230" y="2733488"/>
          <a:ext cx="2777196" cy="4627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0.03663</cdr:x>
      <cdr:y>0.5555</cdr:y>
    </cdr:from>
    <cdr:to>
      <cdr:x>0.98273</cdr:x>
      <cdr:y>0.83074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9314" y="2179044"/>
          <a:ext cx="2823579" cy="10796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Обрабатывающее производство   </a:t>
          </a:r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48,9</a:t>
          </a:r>
        </a:p>
        <a:p xmlns:a="http://schemas.openxmlformats.org/drawingml/2006/main"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Обеспечение электроэнергией, </a:t>
          </a:r>
          <a:b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водой, газом, паром                       </a:t>
          </a:r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47,6</a:t>
          </a:r>
        </a:p>
        <a:p xmlns:a="http://schemas.openxmlformats.org/drawingml/2006/main"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Прочие                                              </a:t>
          </a:r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3,9</a:t>
          </a:r>
          <a:endParaRPr lang="ru-RU" sz="12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37D7-8989-964D-A8C1-BF06A633812A}" type="datetimeFigureOut">
              <a:rPr lang="x-none" smtClean="0"/>
              <a:t>11.12.2024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20CD8-132A-1A42-9C3F-9E9662FD4B9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106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65930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D9EFA0D-6428-3827-D96C-1BB124B05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8916B94C-70F6-B99C-CB43-DE5BC9AA4D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9F8BAAF5-7963-8DEE-5344-3AA996BB5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8C3EC21-D4F7-DE0F-7A01-52679D2165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04828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0387960-28E4-7815-99D9-313CF635A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3DA2913B-9A35-EB12-F0F4-6B10F339C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69A7AF89-1190-B616-3F7D-22A702493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41CCF27-DA1B-E069-F741-60B8BE1108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44384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2561FA-9976-CAF5-DD77-B92DDE17F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13D878AB-4BD7-15A7-CB63-B319F6CB56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6268BAC2-3D8D-FED3-772D-3D3029876A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66881B8-A6F6-C951-5903-60E3EE9087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886266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79A78B7-45C9-6973-AA8F-F0E752135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3D37853A-B8AF-55A1-7B01-3E1F40E2AC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86B8B35C-4133-E1D6-9F51-498BF5B2B6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F0A3BA0-D286-A1E5-3AB7-E4C28AD8A6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218455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16BCC1B-C639-1BB8-956F-A6C62B6E8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DF1485FD-BE14-D346-9FB3-2D5150BEA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B5966B83-3494-8F01-AF2D-1BEBA2A72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F3A82F7-7F86-790C-AC05-42214FC78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10114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B3D705B-9ADB-9A05-9905-BB30C3ADA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81093B7A-B1E7-CA62-6D05-363994A102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C9B49D30-C630-94DC-8109-EE9CAFA25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83E5A0A-E621-49DB-94A4-9AE29842E8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379166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1FBC2B-3D3B-A620-2B50-897CB759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BC66017F-911B-DACE-F3DA-90E1F118D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5B64317A-118B-3084-C73D-A03300587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0535602-0E5A-E078-5840-1ABA12256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566865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5B31559-EADC-79EB-7F8B-04D573827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A9AC4695-8094-06C7-FE0F-93C5DEBC1D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105C56B6-71B7-84DB-5AF2-66510E68B5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CDA50FF-5113-9FAF-68FB-99BD561CEB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346235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E5991B9-6FAC-DECA-05DE-82A1DD46F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B973ABF1-4A70-539E-2CD9-D1F1E5D7AA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2F273FE0-17F5-ED0D-FED7-1FB3347D1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3F4B7D-1084-D9EE-59E5-F2ED93093A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27169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F9E5B55-D29D-80FE-F0DE-7D3594B46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00FB5411-F93B-2173-942B-083CE1A1C0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D627847D-F29A-E4E8-FBFD-69FB8A0EAA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CD6BE24-4CFA-E703-FC78-9B770F7806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36518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83451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163275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0F7F9D7-69DD-4EB2-972F-98B824971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AB7D7F1A-BE5B-66EE-342D-3538B66086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C4178875-FF37-EE86-DAD7-380DFAB7B5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B63DEEC-3F28-764A-E6C2-61F16D030F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535772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29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192970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30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918419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31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8463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3786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8284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05764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6060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70714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757DA93-4D9C-77CF-5054-BF0A682EC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8494490F-0AFD-4883-F4B8-600A1C5284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6635C33F-0DE6-2577-5E76-38F880651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B64622D-47AF-7FD3-B699-477337452E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656312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2FEE848-E41B-A1B8-4AC0-0D7577460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ED2D8F3F-87A9-9214-6BBF-7ADA34AB94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F20DAD4F-891F-3AFF-D81F-EDE67BB05D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5530A5D-6A41-8892-BB6A-9B2EEEE272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42652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8016-56EC-0A43-ADB2-8D6B320CC239}" type="datetime1">
              <a:rPr lang="ru-RU" smtClean="0"/>
              <a:t>11.12.2024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6264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25D4-5D07-C84F-8F5B-C0FCE56BAA04}" type="datetime1">
              <a:rPr lang="ru-RU" smtClean="0"/>
              <a:t>11.12.2024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0939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FE6-9F58-E04A-AF5D-E0D3CED08D0B}" type="datetime1">
              <a:rPr lang="ru-RU" smtClean="0"/>
              <a:t>11.12.2024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5568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C6A-949B-8546-BF85-B80F61ADB7C8}" type="datetime1">
              <a:rPr lang="ru-RU" smtClean="0"/>
              <a:t>11.12.2024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99226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1187-46BE-9D44-A2D2-7AB336D6874D}" type="datetime1">
              <a:rPr lang="ru-RU" smtClean="0"/>
              <a:t>11.12.2024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4368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714-477C-8E4F-80B2-8100E37C6C45}" type="datetime1">
              <a:rPr lang="ru-RU" smtClean="0"/>
              <a:t>11.12.2024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4144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CC66-20DE-6A40-94F2-95386CD16213}" type="datetime1">
              <a:rPr lang="ru-RU" smtClean="0"/>
              <a:t>11.12.2024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079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66C4-FF1D-DE42-949B-EFC34EECAF9A}" type="datetime1">
              <a:rPr lang="ru-RU" smtClean="0"/>
              <a:t>11.12.2024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2026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0058-7471-E142-87EA-3597FEA11B8A}" type="datetime1">
              <a:rPr lang="ru-RU" smtClean="0"/>
              <a:t>11.12.2024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67107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D9B-40A4-764D-8305-4622582737AA}" type="datetime1">
              <a:rPr lang="ru-RU" smtClean="0"/>
              <a:t>11.12.2024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0703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164F-07BA-6243-AF5E-D22E108E4987}" type="datetime1">
              <a:rPr lang="ru-RU" smtClean="0"/>
              <a:t>11.12.2024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3252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9ACFB-CE6A-F744-9AEA-E08B5B8BAE3D}" type="datetime1">
              <a:rPr lang="ru-RU" smtClean="0"/>
              <a:t>11.12.2024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9720-1430-DF46-8A1E-D768C54B98E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9922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43.png"/><Relationship Id="rId3" Type="http://schemas.openxmlformats.org/officeDocument/2006/relationships/image" Target="../media/image39.png"/><Relationship Id="rId21" Type="http://schemas.openxmlformats.org/officeDocument/2006/relationships/image" Target="../media/image46.png"/><Relationship Id="rId12" Type="http://schemas.openxmlformats.org/officeDocument/2006/relationships/image" Target="../media/image91.svg"/><Relationship Id="rId17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93.sv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40.png"/><Relationship Id="rId15" Type="http://schemas.openxmlformats.org/officeDocument/2006/relationships/image" Target="../media/image41.png"/><Relationship Id="rId10" Type="http://schemas.openxmlformats.org/officeDocument/2006/relationships/image" Target="../media/image89.svg"/><Relationship Id="rId19" Type="http://schemas.openxmlformats.org/officeDocument/2006/relationships/image" Target="../media/image44.png"/><Relationship Id="rId14" Type="http://schemas.openxmlformats.org/officeDocument/2006/relationships/image" Target="../media/image24.svg"/><Relationship Id="rId22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svg"/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svg"/><Relationship Id="rId5" Type="http://schemas.openxmlformats.org/officeDocument/2006/relationships/image" Target="../media/image62.png"/><Relationship Id="rId10" Type="http://schemas.openxmlformats.org/officeDocument/2006/relationships/image" Target="../media/image108.svg"/><Relationship Id="rId4" Type="http://schemas.openxmlformats.org/officeDocument/2006/relationships/image" Target="../media/image102.svg"/><Relationship Id="rId9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svg"/><Relationship Id="rId5" Type="http://schemas.openxmlformats.org/officeDocument/2006/relationships/image" Target="../media/image66.png"/><Relationship Id="rId4" Type="http://schemas.openxmlformats.org/officeDocument/2006/relationships/image" Target="../media/image110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svg"/><Relationship Id="rId5" Type="http://schemas.openxmlformats.org/officeDocument/2006/relationships/image" Target="../media/image66.png"/><Relationship Id="rId4" Type="http://schemas.openxmlformats.org/officeDocument/2006/relationships/image" Target="../media/image110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7.xml"/><Relationship Id="rId18" Type="http://schemas.openxmlformats.org/officeDocument/2006/relationships/slide" Target="slide23.xml"/><Relationship Id="rId26" Type="http://schemas.openxmlformats.org/officeDocument/2006/relationships/slide" Target="slide22.xml"/><Relationship Id="rId3" Type="http://schemas.openxmlformats.org/officeDocument/2006/relationships/slide" Target="slide4.xml"/><Relationship Id="rId21" Type="http://schemas.openxmlformats.org/officeDocument/2006/relationships/slide" Target="slide27.xml"/><Relationship Id="rId7" Type="http://schemas.openxmlformats.org/officeDocument/2006/relationships/slide" Target="slide8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20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5.xml"/><Relationship Id="rId24" Type="http://schemas.openxmlformats.org/officeDocument/2006/relationships/slide" Target="slide31.xml"/><Relationship Id="rId5" Type="http://schemas.openxmlformats.org/officeDocument/2006/relationships/slide" Target="slide6.xml"/><Relationship Id="rId15" Type="http://schemas.openxmlformats.org/officeDocument/2006/relationships/slide" Target="slide19.xml"/><Relationship Id="rId23" Type="http://schemas.openxmlformats.org/officeDocument/2006/relationships/slide" Target="slide30.xml"/><Relationship Id="rId10" Type="http://schemas.openxmlformats.org/officeDocument/2006/relationships/slide" Target="slide14.xml"/><Relationship Id="rId19" Type="http://schemas.openxmlformats.org/officeDocument/2006/relationships/slide" Target="slide24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8.xml"/><Relationship Id="rId22" Type="http://schemas.openxmlformats.org/officeDocument/2006/relationships/slide" Target="slide29.xml"/><Relationship Id="rId27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70.png"/><Relationship Id="rId4" Type="http://schemas.openxmlformats.org/officeDocument/2006/relationships/image" Target="../media/image12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svg"/><Relationship Id="rId3" Type="http://schemas.openxmlformats.org/officeDocument/2006/relationships/image" Target="../media/image72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svg"/><Relationship Id="rId5" Type="http://schemas.openxmlformats.org/officeDocument/2006/relationships/image" Target="../media/image73.png"/><Relationship Id="rId10" Type="http://schemas.openxmlformats.org/officeDocument/2006/relationships/image" Target="../media/image137.svg"/><Relationship Id="rId4" Type="http://schemas.openxmlformats.org/officeDocument/2006/relationships/image" Target="../media/image133.svg"/><Relationship Id="rId9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17" Type="http://schemas.openxmlformats.org/officeDocument/2006/relationships/image" Target="../media/image77.png"/><Relationship Id="rId2" Type="http://schemas.openxmlformats.org/officeDocument/2006/relationships/hyperlink" Target="http://togul.org/taxonomy/term/346" TargetMode="External"/><Relationship Id="rId16" Type="http://schemas.openxmlformats.org/officeDocument/2006/relationships/image" Target="../media/image164.sv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svg"/><Relationship Id="rId3" Type="http://schemas.openxmlformats.org/officeDocument/2006/relationships/image" Target="../media/image66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svg"/><Relationship Id="rId5" Type="http://schemas.openxmlformats.org/officeDocument/2006/relationships/image" Target="../media/image65.png"/><Relationship Id="rId4" Type="http://schemas.openxmlformats.org/officeDocument/2006/relationships/image" Target="../media/image112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svg"/><Relationship Id="rId3" Type="http://schemas.openxmlformats.org/officeDocument/2006/relationships/image" Target="../media/image94.png"/><Relationship Id="rId7" Type="http://schemas.openxmlformats.org/officeDocument/2006/relationships/image" Target="../media/image96.png"/><Relationship Id="rId12" Type="http://schemas.openxmlformats.org/officeDocument/2006/relationships/image" Target="../media/image188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2.svg"/><Relationship Id="rId11" Type="http://schemas.openxmlformats.org/officeDocument/2006/relationships/image" Target="../media/image98.png"/><Relationship Id="rId5" Type="http://schemas.openxmlformats.org/officeDocument/2006/relationships/image" Target="../media/image95.png"/><Relationship Id="rId10" Type="http://schemas.openxmlformats.org/officeDocument/2006/relationships/image" Target="../media/image186.svg"/><Relationship Id="rId4" Type="http://schemas.openxmlformats.org/officeDocument/2006/relationships/image" Target="../media/image180.svg"/><Relationship Id="rId9" Type="http://schemas.openxmlformats.org/officeDocument/2006/relationships/image" Target="../media/image97.png"/></Relationships>
</file>

<file path=ppt/slides/_rels/slide3.xml.rels><?xml version="1.0" encoding="UTF-8" standalone="yes"?>
<Relationships xmlns="http://schemas.openxmlformats.org/package/2006/relationships"><Relationship Id="rId184" Type="http://schemas.openxmlformats.org/officeDocument/2006/relationships/image" Target="../media/image8.png"/><Relationship Id="rId183" Type="http://schemas.openxmlformats.org/officeDocument/2006/relationships/image" Target="../media/image7.png"/><Relationship Id="rId103" Type="http://schemas.openxmlformats.org/officeDocument/2006/relationships/image" Target="../media/image342.svg"/><Relationship Id="rId2" Type="http://schemas.openxmlformats.org/officeDocument/2006/relationships/image" Target="../media/image4.png"/><Relationship Id="rId18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131" Type="http://schemas.openxmlformats.org/officeDocument/2006/relationships/image" Target="../media/image370.svg"/><Relationship Id="rId181" Type="http://schemas.openxmlformats.org/officeDocument/2006/relationships/image" Target="../media/image420.svg"/><Relationship Id="rId99" Type="http://schemas.openxmlformats.org/officeDocument/2006/relationships/image" Target="../media/image338.svg"/><Relationship Id="rId135" Type="http://schemas.openxmlformats.org/officeDocument/2006/relationships/image" Target="../media/image374.svg"/><Relationship Id="rId185" Type="http://schemas.openxmlformats.org/officeDocument/2006/relationships/image" Target="../media/image9.png"/><Relationship Id="rId100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svg"/><Relationship Id="rId13" Type="http://schemas.openxmlformats.org/officeDocument/2006/relationships/image" Target="../media/image102.png"/><Relationship Id="rId18" Type="http://schemas.openxmlformats.org/officeDocument/2006/relationships/image" Target="../media/image196.svg"/><Relationship Id="rId26" Type="http://schemas.openxmlformats.org/officeDocument/2006/relationships/image" Target="../media/image108.png"/><Relationship Id="rId3" Type="http://schemas.openxmlformats.org/officeDocument/2006/relationships/image" Target="../media/image99.png"/><Relationship Id="rId21" Type="http://schemas.openxmlformats.org/officeDocument/2006/relationships/image" Target="../media/image104.png"/><Relationship Id="rId7" Type="http://schemas.openxmlformats.org/officeDocument/2006/relationships/image" Target="../media/image29.png"/><Relationship Id="rId12" Type="http://schemas.openxmlformats.org/officeDocument/2006/relationships/image" Target="../media/image194.svg"/><Relationship Id="rId17" Type="http://schemas.openxmlformats.org/officeDocument/2006/relationships/image" Target="../media/image103.png"/><Relationship Id="rId25" Type="http://schemas.openxmlformats.org/officeDocument/2006/relationships/image" Target="../media/image107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116.svg"/><Relationship Id="rId20" Type="http://schemas.openxmlformats.org/officeDocument/2006/relationships/image" Target="../media/image19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2.svg"/><Relationship Id="rId11" Type="http://schemas.openxmlformats.org/officeDocument/2006/relationships/image" Target="../media/image101.png"/><Relationship Id="rId24" Type="http://schemas.openxmlformats.org/officeDocument/2006/relationships/image" Target="../media/image106.png"/><Relationship Id="rId5" Type="http://schemas.openxmlformats.org/officeDocument/2006/relationships/image" Target="../media/image100.png"/><Relationship Id="rId23" Type="http://schemas.openxmlformats.org/officeDocument/2006/relationships/image" Target="../media/image105.png"/><Relationship Id="rId10" Type="http://schemas.openxmlformats.org/officeDocument/2006/relationships/image" Target="../media/image26.svg"/><Relationship Id="rId19" Type="http://schemas.openxmlformats.org/officeDocument/2006/relationships/image" Target="../media/image72.png"/><Relationship Id="rId4" Type="http://schemas.openxmlformats.org/officeDocument/2006/relationships/image" Target="../media/image190.svg"/><Relationship Id="rId9" Type="http://schemas.openxmlformats.org/officeDocument/2006/relationships/image" Target="../media/image73.png"/><Relationship Id="rId22" Type="http://schemas.openxmlformats.org/officeDocument/2006/relationships/image" Target="../media/image199.svg"/><Relationship Id="rId27" Type="http://schemas.openxmlformats.org/officeDocument/2006/relationships/image" Target="../media/image10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114.png"/><Relationship Id="rId3" Type="http://schemas.openxmlformats.org/officeDocument/2006/relationships/image" Target="../media/image110.png"/><Relationship Id="rId7" Type="http://schemas.openxmlformats.org/officeDocument/2006/relationships/image" Target="../media/image13.png"/><Relationship Id="rId12" Type="http://schemas.openxmlformats.org/officeDocument/2006/relationships/image" Target="../media/image207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3.svg"/><Relationship Id="rId11" Type="http://schemas.openxmlformats.org/officeDocument/2006/relationships/image" Target="../media/image113.png"/><Relationship Id="rId5" Type="http://schemas.openxmlformats.org/officeDocument/2006/relationships/image" Target="../media/image111.png"/><Relationship Id="rId10" Type="http://schemas.openxmlformats.org/officeDocument/2006/relationships/image" Target="../media/image205.svg"/><Relationship Id="rId4" Type="http://schemas.openxmlformats.org/officeDocument/2006/relationships/image" Target="../media/image201.svg"/><Relationship Id="rId9" Type="http://schemas.openxmlformats.org/officeDocument/2006/relationships/image" Target="../media/image112.png"/><Relationship Id="rId14" Type="http://schemas.openxmlformats.org/officeDocument/2006/relationships/image" Target="../media/image1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3.png"/><Relationship Id="rId3" Type="http://schemas.openxmlformats.org/officeDocument/2006/relationships/image" Target="../media/image10.png"/><Relationship Id="rId21" Type="http://schemas.microsoft.com/office/2007/relationships/hdphoto" Target="../media/hdphoto1.wdp"/><Relationship Id="rId7" Type="http://schemas.openxmlformats.org/officeDocument/2006/relationships/image" Target="../media/image11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1.xm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svg"/><Relationship Id="rId24" Type="http://schemas.openxmlformats.org/officeDocument/2006/relationships/image" Target="../media/image17.png"/><Relationship Id="rId23" Type="http://schemas.openxmlformats.org/officeDocument/2006/relationships/image" Target="../media/image16.png"/><Relationship Id="rId19" Type="http://schemas.openxmlformats.org/officeDocument/2006/relationships/image" Target="../media/image35.svg"/><Relationship Id="rId9" Type="http://schemas.openxmlformats.org/officeDocument/2006/relationships/image" Target="../media/image12.png"/><Relationship Id="rId2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chart" Target="../charts/chart2.xm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svg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13" Type="http://schemas.openxmlformats.org/officeDocument/2006/relationships/image" Target="../media/image27.png"/><Relationship Id="rId3" Type="http://schemas.openxmlformats.org/officeDocument/2006/relationships/image" Target="../media/image22.png"/><Relationship Id="rId21" Type="http://schemas.openxmlformats.org/officeDocument/2006/relationships/image" Target="../media/image30.png"/><Relationship Id="rId7" Type="http://schemas.openxmlformats.org/officeDocument/2006/relationships/image" Target="../media/image24.png"/><Relationship Id="rId12" Type="http://schemas.openxmlformats.org/officeDocument/2006/relationships/image" Target="../media/image51.svg"/><Relationship Id="rId17" Type="http://schemas.openxmlformats.org/officeDocument/2006/relationships/image" Target="../media/image29.png"/><Relationship Id="rId25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5.svg"/><Relationship Id="rId20" Type="http://schemas.openxmlformats.org/officeDocument/2006/relationships/image" Target="../media/image5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11" Type="http://schemas.openxmlformats.org/officeDocument/2006/relationships/image" Target="../media/image26.png"/><Relationship Id="rId24" Type="http://schemas.openxmlformats.org/officeDocument/2006/relationships/image" Target="../media/image33.png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23" Type="http://schemas.openxmlformats.org/officeDocument/2006/relationships/image" Target="../media/image32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25.png"/><Relationship Id="rId14" Type="http://schemas.openxmlformats.org/officeDocument/2006/relationships/image" Target="../media/image53.svg"/><Relationship Id="rId22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svg"/><Relationship Id="rId5" Type="http://schemas.openxmlformats.org/officeDocument/2006/relationships/image" Target="../media/image36.png"/><Relationship Id="rId10" Type="http://schemas.openxmlformats.org/officeDocument/2006/relationships/image" Target="../media/image67.svg"/><Relationship Id="rId4" Type="http://schemas.openxmlformats.org/officeDocument/2006/relationships/image" Target="../media/image61.svg"/><Relationship Id="rId9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F35A2E48-CBA7-81AD-1A95-7B102E7F945B}"/>
              </a:ext>
            </a:extLst>
          </p:cNvPr>
          <p:cNvSpPr/>
          <p:nvPr/>
        </p:nvSpPr>
        <p:spPr>
          <a:xfrm>
            <a:off x="7492472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Алтайский край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xmlns="" id="{F5C67211-303C-B1E1-A395-221ED7DB4133}"/>
              </a:ext>
            </a:extLst>
          </p:cNvPr>
          <p:cNvSpPr/>
          <p:nvPr/>
        </p:nvSpPr>
        <p:spPr>
          <a:xfrm>
            <a:off x="8859397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1764D62F-467F-93C4-0D21-78D376D4E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096" y="598139"/>
            <a:ext cx="6620765" cy="4127865"/>
          </a:xfrm>
          <a:custGeom>
            <a:avLst/>
            <a:gdLst>
              <a:gd name="connsiteX0" fmla="*/ 229480 w 6888719"/>
              <a:gd name="connsiteY0" fmla="*/ 0 h 2896381"/>
              <a:gd name="connsiteX1" fmla="*/ 6659239 w 6888719"/>
              <a:gd name="connsiteY1" fmla="*/ 0 h 2896381"/>
              <a:gd name="connsiteX2" fmla="*/ 6888719 w 6888719"/>
              <a:gd name="connsiteY2" fmla="*/ 229480 h 2896381"/>
              <a:gd name="connsiteX3" fmla="*/ 6888719 w 6888719"/>
              <a:gd name="connsiteY3" fmla="*/ 2666901 h 2896381"/>
              <a:gd name="connsiteX4" fmla="*/ 6659239 w 6888719"/>
              <a:gd name="connsiteY4" fmla="*/ 2896381 h 2896381"/>
              <a:gd name="connsiteX5" fmla="*/ 229480 w 6888719"/>
              <a:gd name="connsiteY5" fmla="*/ 2896381 h 2896381"/>
              <a:gd name="connsiteX6" fmla="*/ 0 w 6888719"/>
              <a:gd name="connsiteY6" fmla="*/ 2666901 h 2896381"/>
              <a:gd name="connsiteX7" fmla="*/ 0 w 6888719"/>
              <a:gd name="connsiteY7" fmla="*/ 229480 h 2896381"/>
              <a:gd name="connsiteX8" fmla="*/ 229480 w 6888719"/>
              <a:gd name="connsiteY8" fmla="*/ 0 h 289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8719" h="2896381">
                <a:moveTo>
                  <a:pt x="229480" y="0"/>
                </a:moveTo>
                <a:lnTo>
                  <a:pt x="6659239" y="0"/>
                </a:lnTo>
                <a:cubicBezTo>
                  <a:pt x="6785977" y="0"/>
                  <a:pt x="6888719" y="102742"/>
                  <a:pt x="6888719" y="229480"/>
                </a:cubicBezTo>
                <a:lnTo>
                  <a:pt x="6888719" y="2666901"/>
                </a:lnTo>
                <a:cubicBezTo>
                  <a:pt x="6888719" y="2793639"/>
                  <a:pt x="6785977" y="2896381"/>
                  <a:pt x="6659239" y="2896381"/>
                </a:cubicBezTo>
                <a:lnTo>
                  <a:pt x="229480" y="2896381"/>
                </a:lnTo>
                <a:cubicBezTo>
                  <a:pt x="102742" y="2896381"/>
                  <a:pt x="0" y="2793639"/>
                  <a:pt x="0" y="2666901"/>
                </a:cubicBezTo>
                <a:lnTo>
                  <a:pt x="0" y="229480"/>
                </a:lnTo>
                <a:cubicBezTo>
                  <a:pt x="0" y="102742"/>
                  <a:pt x="102742" y="0"/>
                  <a:pt x="22948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538401" y="5068260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район»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A48A14C-7E6E-E9C5-E8DE-FFE2EB5D9135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ПРОЕКТНЫМ ОФИСОМ (НАИМЕНОВАНИЕ ВАШЕЙ ОРГАНИЗАЦИИ)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331722E-E874-1A99-07C5-CE6DC9B6B33C}"/>
              </a:ext>
            </a:extLst>
          </p:cNvPr>
          <p:cNvSpPr txBox="1"/>
          <p:nvPr/>
        </p:nvSpPr>
        <p:spPr>
          <a:xfrm>
            <a:off x="7856283" y="3510169"/>
            <a:ext cx="167480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РАМКЕ СЛЕДУЕТ КРУПНО РАЗМЕСТИТЬ ГЕРБ ВАШЕГО МУНИЦИПАЛИТЕТА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334" y="229484"/>
            <a:ext cx="615749" cy="5852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2472" y="2865802"/>
            <a:ext cx="1910532" cy="186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3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:a16="http://schemas.microsoft.com/office/drawing/2014/main" xmlns="" id="{965B5596-9886-1EDD-8689-79E3A0147044}"/>
              </a:ext>
            </a:extLst>
          </p:cNvPr>
          <p:cNvSpPr/>
          <p:nvPr/>
        </p:nvSpPr>
        <p:spPr>
          <a:xfrm>
            <a:off x="595831" y="1343036"/>
            <a:ext cx="6056289" cy="4906277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:a16="http://schemas.microsoft.com/office/drawing/2014/main" xmlns="" id="{406DE531-59AB-987E-57EA-AF99FD6084E2}"/>
              </a:ext>
            </a:extLst>
          </p:cNvPr>
          <p:cNvSpPr/>
          <p:nvPr/>
        </p:nvSpPr>
        <p:spPr>
          <a:xfrm>
            <a:off x="750639" y="1525351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73" name="Скругленный прямоугольник 172">
            <a:extLst>
              <a:ext uri="{FF2B5EF4-FFF2-40B4-BE49-F238E27FC236}">
                <a16:creationId xmlns:a16="http://schemas.microsoft.com/office/drawing/2014/main" xmlns="" id="{EB7D65FA-C463-3087-D7E8-6B8E7319F8D2}"/>
              </a:ext>
            </a:extLst>
          </p:cNvPr>
          <p:cNvSpPr/>
          <p:nvPr/>
        </p:nvSpPr>
        <p:spPr>
          <a:xfrm>
            <a:off x="3660957" y="3171332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1" name="Скругленный прямоугольник 190">
            <a:extLst>
              <a:ext uri="{FF2B5EF4-FFF2-40B4-BE49-F238E27FC236}">
                <a16:creationId xmlns:a16="http://schemas.microsoft.com/office/drawing/2014/main" xmlns="" id="{3DAEEDE2-CD4E-EEAA-1E55-446D41A95687}"/>
              </a:ext>
            </a:extLst>
          </p:cNvPr>
          <p:cNvSpPr/>
          <p:nvPr/>
        </p:nvSpPr>
        <p:spPr>
          <a:xfrm>
            <a:off x="750638" y="4714888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2" name="Скругленный прямоугольник 191">
            <a:extLst>
              <a:ext uri="{FF2B5EF4-FFF2-40B4-BE49-F238E27FC236}">
                <a16:creationId xmlns:a16="http://schemas.microsoft.com/office/drawing/2014/main" xmlns="" id="{08E356B1-B150-5CBC-DA11-99103B9B0653}"/>
              </a:ext>
            </a:extLst>
          </p:cNvPr>
          <p:cNvSpPr/>
          <p:nvPr/>
        </p:nvSpPr>
        <p:spPr>
          <a:xfrm>
            <a:off x="3722881" y="4714888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xmlns="" id="{EA0DAF6A-ED29-E9EF-CDF0-F42C5E4B92F5}"/>
              </a:ext>
            </a:extLst>
          </p:cNvPr>
          <p:cNvSpPr/>
          <p:nvPr/>
        </p:nvSpPr>
        <p:spPr>
          <a:xfrm>
            <a:off x="750638" y="3120117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8" name="Скругленный прямоугольник 197">
            <a:extLst>
              <a:ext uri="{FF2B5EF4-FFF2-40B4-BE49-F238E27FC236}">
                <a16:creationId xmlns:a16="http://schemas.microsoft.com/office/drawing/2014/main" xmlns="" id="{8D370FB6-20C6-B96E-C580-63F3005FCF57}"/>
              </a:ext>
            </a:extLst>
          </p:cNvPr>
          <p:cNvSpPr/>
          <p:nvPr/>
        </p:nvSpPr>
        <p:spPr>
          <a:xfrm>
            <a:off x="3757622" y="1533168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pic>
        <p:nvPicPr>
          <p:cNvPr id="244" name="Рисунок 243" descr="Центр обработки вызовов со сплошной заливкой">
            <a:extLst>
              <a:ext uri="{FF2B5EF4-FFF2-40B4-BE49-F238E27FC236}">
                <a16:creationId xmlns:a16="http://schemas.microsoft.com/office/drawing/2014/main" xmlns="" id="{51B19BD5-3927-9DC1-E411-B1C3999E4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321526" y="4031628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815989" y="523225"/>
            <a:ext cx="916057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ТОГУЛЬСКОГО РАЙОНА</a:t>
            </a:r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xmlns="" id="{C4AB92F1-CEB6-26D4-2A1E-FF237173ABDF}"/>
              </a:ext>
            </a:extLst>
          </p:cNvPr>
          <p:cNvSpPr/>
          <p:nvPr/>
        </p:nvSpPr>
        <p:spPr>
          <a:xfrm>
            <a:off x="6835241" y="1429319"/>
            <a:ext cx="2968121" cy="1116000"/>
          </a:xfrm>
          <a:prstGeom prst="roundRect">
            <a:avLst>
              <a:gd name="adj" fmla="val 227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:a16="http://schemas.microsoft.com/office/drawing/2014/main" xmlns="" id="{C7EEC72E-3ED9-E267-43BA-E4A3E81CE2BE}"/>
              </a:ext>
            </a:extLst>
          </p:cNvPr>
          <p:cNvSpPr/>
          <p:nvPr/>
        </p:nvSpPr>
        <p:spPr>
          <a:xfrm>
            <a:off x="6835241" y="2680175"/>
            <a:ext cx="2968121" cy="1116000"/>
          </a:xfrm>
          <a:prstGeom prst="roundRect">
            <a:avLst>
              <a:gd name="adj" fmla="val 2448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:a16="http://schemas.microsoft.com/office/drawing/2014/main" xmlns="" id="{57911A3B-BCB5-2A47-5B07-3112694A3637}"/>
              </a:ext>
            </a:extLst>
          </p:cNvPr>
          <p:cNvSpPr/>
          <p:nvPr/>
        </p:nvSpPr>
        <p:spPr>
          <a:xfrm>
            <a:off x="6835241" y="3931031"/>
            <a:ext cx="2968121" cy="1116000"/>
          </a:xfrm>
          <a:prstGeom prst="roundRect">
            <a:avLst>
              <a:gd name="adj" fmla="val 235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xmlns="" id="{D55725BD-9CEF-A6C4-CE2F-1F1ED6085E54}"/>
              </a:ext>
            </a:extLst>
          </p:cNvPr>
          <p:cNvSpPr/>
          <p:nvPr/>
        </p:nvSpPr>
        <p:spPr>
          <a:xfrm>
            <a:off x="6835241" y="5181886"/>
            <a:ext cx="2968121" cy="1116000"/>
          </a:xfrm>
          <a:prstGeom prst="roundRect">
            <a:avLst>
              <a:gd name="adj" fmla="val 25377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xmlns="" id="{AC190EDA-2C05-15EC-A1DE-437FDD6DF9D3}"/>
              </a:ext>
            </a:extLst>
          </p:cNvPr>
          <p:cNvSpPr txBox="1"/>
          <p:nvPr/>
        </p:nvSpPr>
        <p:spPr>
          <a:xfrm>
            <a:off x="2652016" y="2689140"/>
            <a:ext cx="694107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Реликтовая липовая роща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xmlns="" id="{99D6DE6B-139E-8832-E11F-631D17E87F79}"/>
              </a:ext>
            </a:extLst>
          </p:cNvPr>
          <p:cNvSpPr txBox="1"/>
          <p:nvPr/>
        </p:nvSpPr>
        <p:spPr>
          <a:xfrm>
            <a:off x="5600070" y="2689140"/>
            <a:ext cx="947263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Геоглиф</a:t>
            </a:r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«Октябрю 50 лет»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xmlns="" id="{FB1FF055-40B5-BA60-4F7B-23BB5E57A5CD}"/>
              </a:ext>
            </a:extLst>
          </p:cNvPr>
          <p:cNvSpPr txBox="1"/>
          <p:nvPr/>
        </p:nvSpPr>
        <p:spPr>
          <a:xfrm>
            <a:off x="2652015" y="5780581"/>
            <a:ext cx="694107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Михайло-Архангельская церковь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xmlns="" id="{F4A7FBB4-FAD5-3479-086F-23409394A391}"/>
              </a:ext>
            </a:extLst>
          </p:cNvPr>
          <p:cNvSpPr txBox="1"/>
          <p:nvPr/>
        </p:nvSpPr>
        <p:spPr>
          <a:xfrm>
            <a:off x="5612417" y="5663232"/>
            <a:ext cx="694107" cy="43088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районный краеведческий музей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xmlns="" id="{7F5D904E-0764-D556-8F34-50AF2D1830C7}"/>
              </a:ext>
            </a:extLst>
          </p:cNvPr>
          <p:cNvSpPr txBox="1"/>
          <p:nvPr/>
        </p:nvSpPr>
        <p:spPr>
          <a:xfrm>
            <a:off x="2652015" y="4283906"/>
            <a:ext cx="694107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парк «Салаир»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xmlns="" id="{12850D73-BA0F-E934-9B3B-1FF7EEC63AD8}"/>
              </a:ext>
            </a:extLst>
          </p:cNvPr>
          <p:cNvSpPr txBox="1"/>
          <p:nvPr/>
        </p:nvSpPr>
        <p:spPr>
          <a:xfrm>
            <a:off x="5612417" y="4391626"/>
            <a:ext cx="694107" cy="10772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7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Часовня</a:t>
            </a:r>
            <a:endParaRPr lang="ru-RU" sz="7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xmlns="" id="{8F3092DA-AABD-96D8-DAB8-50B4A3BEB105}"/>
              </a:ext>
            </a:extLst>
          </p:cNvPr>
          <p:cNvSpPr txBox="1"/>
          <p:nvPr/>
        </p:nvSpPr>
        <p:spPr>
          <a:xfrm>
            <a:off x="7051059" y="1906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2984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человека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xmlns="" id="{B405BEA9-0290-005C-0FFF-80B4B01D78C5}"/>
              </a:ext>
            </a:extLst>
          </p:cNvPr>
          <p:cNvSpPr txBox="1"/>
          <p:nvPr/>
        </p:nvSpPr>
        <p:spPr>
          <a:xfrm>
            <a:off x="7051059" y="228497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посетило музей в </a:t>
            </a: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sp>
        <p:nvSpPr>
          <p:cNvPr id="205" name="Скругленный прямоугольник 204">
            <a:extLst>
              <a:ext uri="{FF2B5EF4-FFF2-40B4-BE49-F238E27FC236}">
                <a16:creationId xmlns:a16="http://schemas.microsoft.com/office/drawing/2014/main" xmlns="" id="{0EE3CC0B-A20D-6AAF-CF54-F2982CA05721}"/>
              </a:ext>
            </a:extLst>
          </p:cNvPr>
          <p:cNvSpPr/>
          <p:nvPr/>
        </p:nvSpPr>
        <p:spPr>
          <a:xfrm>
            <a:off x="7051059" y="1556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+2391%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8" name="Рисунок 207" descr="Банк со сплошной заливкой">
            <a:extLst>
              <a:ext uri="{FF2B5EF4-FFF2-40B4-BE49-F238E27FC236}">
                <a16:creationId xmlns:a16="http://schemas.microsoft.com/office/drawing/2014/main" xmlns="" id="{76133FDC-F09D-1A40-4856-434A0276F33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327035" y="1502704"/>
            <a:ext cx="360000" cy="360000"/>
          </a:xfrm>
          <a:prstGeom prst="rect">
            <a:avLst/>
          </a:prstGeom>
        </p:spPr>
      </p:pic>
      <p:sp>
        <p:nvSpPr>
          <p:cNvPr id="210" name="TextBox 209">
            <a:extLst>
              <a:ext uri="{FF2B5EF4-FFF2-40B4-BE49-F238E27FC236}">
                <a16:creationId xmlns:a16="http://schemas.microsoft.com/office/drawing/2014/main" xmlns="" id="{31BFC30A-9CC5-E6E2-F85C-B6EFC1138044}"/>
              </a:ext>
            </a:extLst>
          </p:cNvPr>
          <p:cNvSpPr txBox="1"/>
          <p:nvPr/>
        </p:nvSpPr>
        <p:spPr>
          <a:xfrm>
            <a:off x="7051059" y="315895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Экскурсий 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xmlns="" id="{93D18ECF-A386-4937-AA7D-760DB0FD36AC}"/>
              </a:ext>
            </a:extLst>
          </p:cNvPr>
          <p:cNvSpPr txBox="1"/>
          <p:nvPr/>
        </p:nvSpPr>
        <p:spPr>
          <a:xfrm>
            <a:off x="7051058" y="3536971"/>
            <a:ext cx="1685437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</a:t>
            </a: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музее в 2023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sp>
        <p:nvSpPr>
          <p:cNvPr id="212" name="Скругленный прямоугольник 211">
            <a:extLst>
              <a:ext uri="{FF2B5EF4-FFF2-40B4-BE49-F238E27FC236}">
                <a16:creationId xmlns:a16="http://schemas.microsoft.com/office/drawing/2014/main" xmlns="" id="{EF3E43EC-A155-BABE-59F4-F2F66FC0AFD4}"/>
              </a:ext>
            </a:extLst>
          </p:cNvPr>
          <p:cNvSpPr/>
          <p:nvPr/>
        </p:nvSpPr>
        <p:spPr>
          <a:xfrm>
            <a:off x="7051059" y="280826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+353%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xmlns="" id="{7E0849A3-C1B7-174D-F8FC-4331E6E8CF51}"/>
              </a:ext>
            </a:extLst>
          </p:cNvPr>
          <p:cNvSpPr txBox="1"/>
          <p:nvPr/>
        </p:nvSpPr>
        <p:spPr>
          <a:xfrm>
            <a:off x="7051059" y="440981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выставки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xmlns="" id="{274B9E21-F2CE-7A7D-DD68-76C0B7F2B2A9}"/>
              </a:ext>
            </a:extLst>
          </p:cNvPr>
          <p:cNvSpPr txBox="1"/>
          <p:nvPr/>
        </p:nvSpPr>
        <p:spPr>
          <a:xfrm>
            <a:off x="7051059" y="4787827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организовано в музее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FA563426-A606-79B1-A5F7-DD5BE611BA68}"/>
              </a:ext>
            </a:extLst>
          </p:cNvPr>
          <p:cNvSpPr/>
          <p:nvPr/>
        </p:nvSpPr>
        <p:spPr>
          <a:xfrm>
            <a:off x="7051059" y="4059116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+3576%</a:t>
            </a:r>
            <a:r>
              <a:rPr lang="en-US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xmlns="" id="{F2AD49D8-CFBB-2002-4B05-BC3FEC616920}"/>
              </a:ext>
            </a:extLst>
          </p:cNvPr>
          <p:cNvSpPr txBox="1"/>
          <p:nvPr/>
        </p:nvSpPr>
        <p:spPr>
          <a:xfrm>
            <a:off x="7051059" y="5313683"/>
            <a:ext cx="16001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география туристов</a:t>
            </a: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xmlns="" id="{1720A437-E917-8D9D-E318-B644F0E3B647}"/>
              </a:ext>
            </a:extLst>
          </p:cNvPr>
          <p:cNvSpPr txBox="1"/>
          <p:nvPr/>
        </p:nvSpPr>
        <p:spPr>
          <a:xfrm>
            <a:off x="7051059" y="5555161"/>
            <a:ext cx="82559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Алтайский край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Новосибирская область 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xmlns="" id="{EC006853-1759-BDB6-6911-2586A3F1D762}"/>
              </a:ext>
            </a:extLst>
          </p:cNvPr>
          <p:cNvSpPr txBox="1"/>
          <p:nvPr/>
        </p:nvSpPr>
        <p:spPr>
          <a:xfrm>
            <a:off x="8311139" y="5558264"/>
            <a:ext cx="82559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Кемеровская область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Москва</a:t>
            </a: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2" name="Рисунок 241" descr="Пользователь со сплошной заливкой">
            <a:extLst>
              <a:ext uri="{FF2B5EF4-FFF2-40B4-BE49-F238E27FC236}">
                <a16:creationId xmlns:a16="http://schemas.microsoft.com/office/drawing/2014/main" xmlns="" id="{8CF82E8F-65AA-3A35-D6F5-B314FC10FB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9321526" y="2779435"/>
            <a:ext cx="360000" cy="360000"/>
          </a:xfrm>
          <a:prstGeom prst="rect">
            <a:avLst/>
          </a:prstGeom>
        </p:spPr>
      </p:pic>
      <p:pic>
        <p:nvPicPr>
          <p:cNvPr id="246" name="Рисунок 245" descr="Карта с кнопкой со сплошной заливкой">
            <a:extLst>
              <a:ext uri="{FF2B5EF4-FFF2-40B4-BE49-F238E27FC236}">
                <a16:creationId xmlns:a16="http://schemas.microsoft.com/office/drawing/2014/main" xmlns="" id="{1CE77E23-3B18-38FC-9A54-0800D019A65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9327035" y="5251022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7A0C883-2A19-D9B2-9303-2BB59504A36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93551" y="1566807"/>
            <a:ext cx="1736629" cy="14629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93552" y="3298781"/>
            <a:ext cx="1736628" cy="12507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59814" y="4728341"/>
            <a:ext cx="1656736" cy="13754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919472" y="3318920"/>
            <a:ext cx="1194352" cy="13139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29407" y="4771185"/>
            <a:ext cx="1306251" cy="13927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03235" y="1566807"/>
            <a:ext cx="1675000" cy="133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2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348" y="145641"/>
            <a:ext cx="596348" cy="258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3791" y="404058"/>
            <a:ext cx="8377076" cy="77813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ТУРИСТИЧЕСКИЕ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МАРШРУТЫ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t>11</a:t>
            </a:fld>
            <a:endParaRPr lang="x-none"/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3E6210EF-3CE9-687B-D58A-316299AB2051}"/>
              </a:ext>
            </a:extLst>
          </p:cNvPr>
          <p:cNvSpPr/>
          <p:nvPr/>
        </p:nvSpPr>
        <p:spPr>
          <a:xfrm>
            <a:off x="615076" y="1251230"/>
            <a:ext cx="8629466" cy="950593"/>
          </a:xfrm>
          <a:prstGeom prst="roundRect">
            <a:avLst>
              <a:gd name="adj" fmla="val 324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«САЛАИРСКОЕ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КОЛЬЦО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Автомобильный туристический маршрут вокруг салаирского кряжа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1FEA1B35-77E4-A172-D1A3-AE89EA44D200}"/>
              </a:ext>
            </a:extLst>
          </p:cNvPr>
          <p:cNvSpPr/>
          <p:nvPr/>
        </p:nvSpPr>
        <p:spPr>
          <a:xfrm>
            <a:off x="596348" y="2336250"/>
            <a:ext cx="3977403" cy="4020102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4756A0"/>
                </a:solidFill>
              </a:rPr>
              <a:t>	</a:t>
            </a:r>
            <a:r>
              <a:rPr lang="ru-RU" sz="1100" dirty="0" smtClean="0">
                <a:solidFill>
                  <a:srgbClr val="4756A0"/>
                </a:solidFill>
              </a:rPr>
              <a:t>«</a:t>
            </a:r>
            <a:r>
              <a:rPr lang="ru-RU" sz="1100" dirty="0">
                <a:solidFill>
                  <a:srgbClr val="4756A0"/>
                </a:solidFill>
              </a:rPr>
              <a:t>Салаирское кольцо» - это проект, который помогает наполнять смыслом автопутешествие, делать его познавательным и эмоциональным. Протяжённость – около 700 километров, такое расстояние можно проехать за летний световой день. Но наша цель – растянуть это удовольствие, чтобы вы могли возвращаться на этот маршрут много раз, ведь для того, чтобы посетить все его достопримечательности, пожалуй, не хватит и месяца. Развитие проекта только начинается, но уже сейчас можно составлять планы ближайших поездок и экскурсий</a:t>
            </a:r>
            <a:r>
              <a:rPr lang="ru-RU" sz="1100" dirty="0" smtClean="0">
                <a:solidFill>
                  <a:srgbClr val="4756A0"/>
                </a:solidFill>
              </a:rPr>
              <a:t>.</a:t>
            </a:r>
          </a:p>
          <a:p>
            <a:pPr algn="just"/>
            <a:r>
              <a:rPr lang="ru-RU" sz="1100" dirty="0">
                <a:solidFill>
                  <a:srgbClr val="4756A0"/>
                </a:solidFill>
              </a:rPr>
              <a:t>	</a:t>
            </a:r>
            <a:r>
              <a:rPr lang="ru-RU" sz="1100" dirty="0" smtClean="0">
                <a:solidFill>
                  <a:srgbClr val="4756A0"/>
                </a:solidFill>
              </a:rPr>
              <a:t>Если </a:t>
            </a:r>
            <a:r>
              <a:rPr lang="ru-RU" sz="1100" dirty="0">
                <a:solidFill>
                  <a:srgbClr val="4756A0"/>
                </a:solidFill>
              </a:rPr>
              <a:t>вы едете на своём автомобиле, то мы можем подобрать вам попутчиков, если у вас будут места и желание общаться с кем-то в дороге. Оплачиваем ночёвки, питаемся, заправляемся самостоятельно. Наши рассказы о живой и неживой природе, а ещё немного и истории этих мест - абсолютно бесплатны. Узнаете много интересного – это гарантировано</a:t>
            </a:r>
            <a:r>
              <a:rPr lang="ru-RU" sz="1100" dirty="0" smtClean="0">
                <a:solidFill>
                  <a:srgbClr val="4756A0"/>
                </a:solidFill>
              </a:rPr>
              <a:t>!</a:t>
            </a:r>
          </a:p>
          <a:p>
            <a:pPr algn="just"/>
            <a:endParaRPr lang="ru-RU" sz="1100" dirty="0" smtClean="0">
              <a:solidFill>
                <a:srgbClr val="4756A0"/>
              </a:solidFill>
            </a:endParaRPr>
          </a:p>
          <a:p>
            <a:pPr algn="just"/>
            <a:r>
              <a:rPr lang="ru-RU" sz="1100" dirty="0">
                <a:solidFill>
                  <a:srgbClr val="4756A0"/>
                </a:solidFill>
              </a:rPr>
              <a:t>ФГБУ "Государственный природный заповедник "</a:t>
            </a:r>
            <a:r>
              <a:rPr lang="ru-RU" sz="1100" dirty="0" err="1" smtClean="0">
                <a:solidFill>
                  <a:srgbClr val="4756A0"/>
                </a:solidFill>
              </a:rPr>
              <a:t>Тигирекский</a:t>
            </a:r>
            <a:r>
              <a:rPr lang="ru-RU" sz="1100" dirty="0" smtClean="0">
                <a:solidFill>
                  <a:srgbClr val="4756A0"/>
                </a:solidFill>
              </a:rPr>
              <a:t>» </a:t>
            </a:r>
            <a:endParaRPr lang="ru-RU" sz="1100" dirty="0">
              <a:solidFill>
                <a:srgbClr val="4756A0"/>
              </a:solidFill>
            </a:endParaRPr>
          </a:p>
          <a:p>
            <a:pPr algn="just"/>
            <a:r>
              <a:rPr lang="ru-RU" sz="1100" dirty="0">
                <a:solidFill>
                  <a:srgbClr val="4756A0"/>
                </a:solidFill>
              </a:rPr>
              <a:t>САЙТ: </a:t>
            </a:r>
            <a:r>
              <a:rPr lang="ru-RU" sz="1100" dirty="0" smtClean="0">
                <a:solidFill>
                  <a:srgbClr val="4756A0"/>
                </a:solidFill>
              </a:rPr>
              <a:t>oopt22.ru</a:t>
            </a:r>
          </a:p>
          <a:p>
            <a:pPr algn="just"/>
            <a:endParaRPr lang="x-none" sz="1200" dirty="0">
              <a:solidFill>
                <a:srgbClr val="4756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809" y="2504660"/>
            <a:ext cx="4461058" cy="366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1FEA1B35-77E4-A172-D1A3-AE89EA44D200}"/>
              </a:ext>
            </a:extLst>
          </p:cNvPr>
          <p:cNvSpPr/>
          <p:nvPr/>
        </p:nvSpPr>
        <p:spPr>
          <a:xfrm>
            <a:off x="652739" y="2310220"/>
            <a:ext cx="3977403" cy="4020102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dirty="0" smtClean="0">
                <a:solidFill>
                  <a:srgbClr val="4756A0"/>
                </a:solidFill>
              </a:rPr>
              <a:t>	</a:t>
            </a:r>
            <a:r>
              <a:rPr lang="ru-RU" sz="1050" dirty="0" smtClean="0">
                <a:solidFill>
                  <a:srgbClr val="4756A0"/>
                </a:solidFill>
              </a:rPr>
              <a:t>Есть </a:t>
            </a:r>
            <a:r>
              <a:rPr lang="ru-RU" sz="1050" dirty="0">
                <a:solidFill>
                  <a:srgbClr val="4756A0"/>
                </a:solidFill>
              </a:rPr>
              <a:t>два варианта однодневной экскурсии. Простой вариант: пешая прогулка по грунтовой дороге без спусков и подъемов. На этом участке маршрута мы сначала заглянем на родник, где можно набрать с собой питьевой воды, затем посетим несколько палеонтологических объектов, посмотрим на следы животных и на плотины бобров, посмотрим на весенний Уксунай - одну из местных таёжных рек. Пройдя 4 километра, сделаем небольшую передышку возле полевого лагеря сотрудников нацпарка, угостимся свежим березовым соком (если будет продолжаться сокодвижение) и вернемся тем же маршрутом, в общей сложности пройдя 8 км. </a:t>
            </a:r>
            <a:endParaRPr lang="ru-RU" sz="1050" dirty="0" smtClean="0">
              <a:solidFill>
                <a:srgbClr val="4756A0"/>
              </a:solidFill>
            </a:endParaRPr>
          </a:p>
          <a:p>
            <a:pPr algn="just"/>
            <a:r>
              <a:rPr lang="ru-RU" sz="1050" dirty="0">
                <a:solidFill>
                  <a:srgbClr val="4756A0"/>
                </a:solidFill>
              </a:rPr>
              <a:t>	</a:t>
            </a:r>
            <a:r>
              <a:rPr lang="ru-RU" sz="1050" dirty="0" smtClean="0">
                <a:solidFill>
                  <a:srgbClr val="4756A0"/>
                </a:solidFill>
              </a:rPr>
              <a:t>Для </a:t>
            </a:r>
            <a:r>
              <a:rPr lang="ru-RU" sz="1050" dirty="0">
                <a:solidFill>
                  <a:srgbClr val="4756A0"/>
                </a:solidFill>
              </a:rPr>
              <a:t>более подготовленных туристов данный маршрут не заканчивается у полевого лагеря, а продолжится другим маршрутом через разные типы леса, присущие Салаирскому кряжу, и через цветущие поляны. На этой части маршрута есть крутые спуски и подъемы, а также возрастает вероятность "встретиться" с клещами. Но завораживающие виды разноцветных полян из кандыков, хохлаток и медуниц определенно стоят затраченных усилий! Мы также пройдем 8 км, вернувшись к месту начала экскурсии другим маршрутом</a:t>
            </a:r>
            <a:r>
              <a:rPr lang="ru-RU" sz="1050" dirty="0" smtClean="0">
                <a:solidFill>
                  <a:srgbClr val="4756A0"/>
                </a:solidFill>
              </a:rPr>
              <a:t>.</a:t>
            </a:r>
          </a:p>
          <a:p>
            <a:pPr algn="just"/>
            <a:endParaRPr lang="ru-RU" sz="1050" dirty="0" smtClean="0">
              <a:solidFill>
                <a:srgbClr val="4756A0"/>
              </a:solidFill>
            </a:endParaRPr>
          </a:p>
          <a:p>
            <a:pPr algn="just"/>
            <a:r>
              <a:rPr lang="ru-RU" sz="1050" dirty="0">
                <a:solidFill>
                  <a:srgbClr val="4756A0"/>
                </a:solidFill>
              </a:rPr>
              <a:t>ФГБУ "Государственный природный заповедник "Тигирекский"</a:t>
            </a:r>
            <a:endParaRPr lang="ru-RU" sz="1050" dirty="0" smtClean="0">
              <a:solidFill>
                <a:srgbClr val="4756A0"/>
              </a:solidFill>
            </a:endParaRPr>
          </a:p>
          <a:p>
            <a:pPr algn="just"/>
            <a:r>
              <a:rPr lang="ru-RU" sz="1050" dirty="0" smtClean="0">
                <a:solidFill>
                  <a:srgbClr val="4756A0"/>
                </a:solidFill>
              </a:rPr>
              <a:t>САЙТ: </a:t>
            </a:r>
            <a:r>
              <a:rPr lang="en-US" sz="1050" dirty="0" smtClean="0">
                <a:solidFill>
                  <a:srgbClr val="4756A0"/>
                </a:solidFill>
              </a:rPr>
              <a:t>oopt22.ru</a:t>
            </a:r>
            <a:endParaRPr lang="x-none" sz="1050" dirty="0">
              <a:solidFill>
                <a:srgbClr val="4756A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1278053" y="371720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</a:p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ТУРИСТИЧЕСКИЕ МАРШРУТЫ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29209"/>
            <a:ext cx="665114" cy="308263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3E6210EF-3CE9-687B-D58A-316299AB2051}"/>
              </a:ext>
            </a:extLst>
          </p:cNvPr>
          <p:cNvSpPr/>
          <p:nvPr/>
        </p:nvSpPr>
        <p:spPr>
          <a:xfrm>
            <a:off x="627016" y="1382931"/>
            <a:ext cx="8934427" cy="775597"/>
          </a:xfrm>
          <a:prstGeom prst="roundRect">
            <a:avLst>
              <a:gd name="adj" fmla="val 324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ЦВЕТУЩИЙ САЛАИРСКИЙ </a:t>
            </a:r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КРЯЖ В НАЦИОНАЛЬНОМ ПАРКЕ "САЛАИР"</a:t>
            </a:r>
          </a:p>
          <a:p>
            <a:pPr lvl="0" algn="ctr">
              <a:defRPr/>
            </a:pPr>
            <a:r>
              <a:rPr lang="ru-RU" sz="11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апреля - 1 мая 2024</a:t>
            </a:r>
          </a:p>
          <a:p>
            <a:pPr lvl="0" algn="ctr">
              <a:defRPr/>
            </a:pP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9-12 мая 2024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DA5F051-E20D-AD88-EE11-D3FFBACF9B57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(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НАИМЕНОВАНИЕ ВАШЕГО МУНИЦИПАЛИТЕТА)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443" y="2431075"/>
            <a:ext cx="2037522" cy="18891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2794" y="2431075"/>
            <a:ext cx="1987826" cy="18891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9444" y="4592818"/>
            <a:ext cx="2037522" cy="17036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2795" y="4631075"/>
            <a:ext cx="1987826" cy="16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1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BABAF71-4089-4635-8D62-BB2C93B79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:a16="http://schemas.microsoft.com/office/drawing/2014/main" xmlns="" id="{8D9851CB-3B9D-FFA9-7B9B-F99179EA665A}"/>
              </a:ext>
            </a:extLst>
          </p:cNvPr>
          <p:cNvSpPr/>
          <p:nvPr/>
        </p:nvSpPr>
        <p:spPr>
          <a:xfrm>
            <a:off x="643599" y="1373885"/>
            <a:ext cx="9143995" cy="4906277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xmlns="" id="{F2BF197B-A448-E079-7BC3-CC0BAF390F9F}"/>
              </a:ext>
            </a:extLst>
          </p:cNvPr>
          <p:cNvSpPr/>
          <p:nvPr/>
        </p:nvSpPr>
        <p:spPr>
          <a:xfrm>
            <a:off x="789289" y="1522806"/>
            <a:ext cx="2843999" cy="2260800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317F9C4-38A1-7877-08F5-FF97015D71C6}"/>
              </a:ext>
            </a:extLst>
          </p:cNvPr>
          <p:cNvSpPr txBox="1"/>
          <p:nvPr/>
        </p:nvSpPr>
        <p:spPr>
          <a:xfrm>
            <a:off x="627016" y="550177"/>
            <a:ext cx="592434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ЗНАКОВЫЕ СОБЫТИЯ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100 лет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Тогульскому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району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2165614C-6371-5053-2690-9B9E16044DB3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26243AEC-A602-C121-C4DA-F42F48447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07757ABF-CE18-4EF4-9BF0-AE7C8D81B176}"/>
              </a:ext>
            </a:extLst>
          </p:cNvPr>
          <p:cNvSpPr/>
          <p:nvPr/>
        </p:nvSpPr>
        <p:spPr>
          <a:xfrm>
            <a:off x="789289" y="3892792"/>
            <a:ext cx="2908079" cy="2260800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A399365B-8394-2661-767B-A9A723347202}"/>
              </a:ext>
            </a:extLst>
          </p:cNvPr>
          <p:cNvSpPr/>
          <p:nvPr/>
        </p:nvSpPr>
        <p:spPr>
          <a:xfrm>
            <a:off x="3725362" y="1540725"/>
            <a:ext cx="2826000" cy="2260800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793D5F30-060A-B010-4F6B-9E7C5FE58BF0}"/>
              </a:ext>
            </a:extLst>
          </p:cNvPr>
          <p:cNvSpPr/>
          <p:nvPr/>
        </p:nvSpPr>
        <p:spPr>
          <a:xfrm>
            <a:off x="3725362" y="3901558"/>
            <a:ext cx="2826000" cy="2260800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F06D10A-91DC-D26F-7FCC-5E23D5A2F0C9}"/>
              </a:ext>
            </a:extLst>
          </p:cNvPr>
          <p:cNvSpPr txBox="1"/>
          <p:nvPr/>
        </p:nvSpPr>
        <p:spPr>
          <a:xfrm>
            <a:off x="632590" y="6365207"/>
            <a:ext cx="363832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*Юбилейные даты 2022 года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FC00114-96E8-8DCE-5F77-070CD6F3BE93}"/>
              </a:ext>
            </a:extLst>
          </p:cNvPr>
          <p:cNvSpPr txBox="1"/>
          <p:nvPr/>
        </p:nvSpPr>
        <p:spPr>
          <a:xfrm>
            <a:off x="682505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460" y="1695270"/>
            <a:ext cx="2618757" cy="19517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9528" y="1722375"/>
            <a:ext cx="2584174" cy="19432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998" y="4037820"/>
            <a:ext cx="2618757" cy="19882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6443" y="4085587"/>
            <a:ext cx="2584174" cy="19405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9928" y="1563097"/>
            <a:ext cx="2828789" cy="22618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9131" y="3901558"/>
            <a:ext cx="2828789" cy="22618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18490" y="1722374"/>
            <a:ext cx="2501975" cy="1543631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977697" y="3382797"/>
            <a:ext cx="2442768" cy="349165"/>
          </a:xfrm>
          <a:prstGeom prst="roundRect">
            <a:avLst/>
          </a:prstGeom>
          <a:solidFill>
            <a:srgbClr val="FBFB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ln w="0"/>
                <a:solidFill>
                  <a:srgbClr val="4756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Традиционный </a:t>
            </a:r>
            <a:r>
              <a:rPr lang="ru-RU" sz="900" dirty="0" err="1" smtClean="0">
                <a:ln w="0"/>
                <a:solidFill>
                  <a:srgbClr val="4756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900" dirty="0" smtClean="0">
                <a:ln w="0"/>
                <a:solidFill>
                  <a:srgbClr val="4756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лыжный марафон на приза АО «Труд»</a:t>
            </a:r>
            <a:endParaRPr lang="ru-RU" sz="900" dirty="0">
              <a:ln w="0"/>
              <a:solidFill>
                <a:srgbClr val="4756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7087" y="3948009"/>
            <a:ext cx="2442768" cy="175868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6977697" y="5751412"/>
            <a:ext cx="2442768" cy="367242"/>
          </a:xfrm>
          <a:prstGeom prst="roundRect">
            <a:avLst/>
          </a:prstGeom>
          <a:solidFill>
            <a:srgbClr val="FCFC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Традиционные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межрайонные соревнования по лыжным гонкам на призы ЗМС России Валерия Кошкина</a:t>
            </a:r>
          </a:p>
        </p:txBody>
      </p:sp>
    </p:spTree>
    <p:extLst>
      <p:ext uri="{BB962C8B-B14F-4D97-AF65-F5344CB8AC3E}">
        <p14:creationId xmlns:p14="http://schemas.microsoft.com/office/powerpoint/2010/main" val="218246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ACB3B4E-A3F1-9268-7E15-834DA4EE0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B005C025-2623-9580-35BF-52C29B12C5F2}"/>
              </a:ext>
            </a:extLst>
          </p:cNvPr>
          <p:cNvSpPr/>
          <p:nvPr/>
        </p:nvSpPr>
        <p:spPr>
          <a:xfrm>
            <a:off x="640991" y="1407121"/>
            <a:ext cx="2934749" cy="1116000"/>
          </a:xfrm>
          <a:prstGeom prst="roundRect">
            <a:avLst>
              <a:gd name="adj" fmla="val 2374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ВЫВОД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2DD9035D-0DB5-F710-38AF-4E84C7321C56}"/>
              </a:ext>
            </a:extLst>
          </p:cNvPr>
          <p:cNvSpPr/>
          <p:nvPr/>
        </p:nvSpPr>
        <p:spPr>
          <a:xfrm>
            <a:off x="640991" y="2670151"/>
            <a:ext cx="2934749" cy="1116000"/>
          </a:xfrm>
          <a:prstGeom prst="roundRect">
            <a:avLst>
              <a:gd name="adj" fmla="val 226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ТРУДНОСТИ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реализации инвестиционных проектов</a:t>
            </a:r>
            <a:endParaRPr kumimoji="0" lang="x-none" sz="105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C5CC6982-BC12-C140-E606-CC07C9F36009}"/>
              </a:ext>
            </a:extLst>
          </p:cNvPr>
          <p:cNvSpPr/>
          <p:nvPr/>
        </p:nvSpPr>
        <p:spPr>
          <a:xfrm>
            <a:off x="640991" y="3933181"/>
            <a:ext cx="2934749" cy="1116000"/>
          </a:xfrm>
          <a:prstGeom prst="roundRect">
            <a:avLst>
              <a:gd name="adj" fmla="val 226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ГЛАВНАЯ ПРИЧИНА 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ru-RU" sz="1050" b="1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которой компании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     </a:t>
            </a:r>
            <a:r>
              <a:rPr kumimoji="0" lang="ru-RU" sz="1050" b="1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 реализуют инвестиционные проекты</a:t>
            </a:r>
            <a:endParaRPr kumimoji="0" lang="x-none" sz="500" b="1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6BA6056E-D12F-33EB-59AB-07A8E8713A78}"/>
              </a:ext>
            </a:extLst>
          </p:cNvPr>
          <p:cNvSpPr/>
          <p:nvPr/>
        </p:nvSpPr>
        <p:spPr>
          <a:xfrm>
            <a:off x="640991" y="5196212"/>
            <a:ext cx="2934749" cy="1116000"/>
          </a:xfrm>
          <a:prstGeom prst="roundRect">
            <a:avLst>
              <a:gd name="adj" fmla="val 226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ПРОЧИЕ ВЫВОДЫ</a:t>
            </a:r>
            <a:endParaRPr kumimoji="0" lang="x-none" sz="105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33987FB9-B927-7B2C-FDA8-949F13EB4C31}"/>
              </a:ext>
            </a:extLst>
          </p:cNvPr>
          <p:cNvSpPr/>
          <p:nvPr/>
        </p:nvSpPr>
        <p:spPr>
          <a:xfrm>
            <a:off x="3731306" y="5196211"/>
            <a:ext cx="6061771" cy="1116001"/>
          </a:xfrm>
          <a:prstGeom prst="roundRect">
            <a:avLst>
              <a:gd name="adj" fmla="val 22632"/>
            </a:avLst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Текущих мер государственной поддержки недостаточно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еобходимо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развивать инженерную</a:t>
            </a:r>
            <a:r>
              <a:rPr kumimoji="0" lang="ru-RU" sz="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и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дорожно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транспортную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инфраструктуру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CA08B46-D94D-0287-1861-FDC8D42E6E4F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ПОЗИЦИЯ ПРЕДПРИНИМАТЕЛЕЙ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9217EEF0-7F35-C6AD-682A-7E716DC33D87}"/>
              </a:ext>
            </a:extLst>
          </p:cNvPr>
          <p:cNvSpPr/>
          <p:nvPr/>
        </p:nvSpPr>
        <p:spPr>
          <a:xfrm>
            <a:off x="627016" y="163628"/>
            <a:ext cx="1719674" cy="236828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позиция предпринимателей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:a16="http://schemas.microsoft.com/office/drawing/2014/main" xmlns="" id="{C0ACEFC3-9A08-37C3-AB09-1366646D4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D25CE0A5-C6DD-EFB5-7F0D-422A5515A6CF}"/>
              </a:ext>
            </a:extLst>
          </p:cNvPr>
          <p:cNvSpPr/>
          <p:nvPr/>
        </p:nvSpPr>
        <p:spPr>
          <a:xfrm>
            <a:off x="3731306" y="3919469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Ограничена 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возможность реализации инвестиционных проектов за счёт собственных средств,                   сложность с привлечением заемных средств</a:t>
            </a: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BE68BAEC-57FA-0428-15A8-90E073C6D260}"/>
              </a:ext>
            </a:extLst>
          </p:cNvPr>
          <p:cNvSpPr/>
          <p:nvPr/>
        </p:nvSpPr>
        <p:spPr>
          <a:xfrm>
            <a:off x="3731306" y="2670151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Сложности с оформлением документов (Большое количество документов и требуемых разрешений)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инансовые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трудности (Необходимость использования заемных средств для развития бизнеса)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Трудности с созданием/модернизацией инженерной инфраструктуры</a:t>
            </a: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732DCD51-8059-77E4-5EA0-013D62834C40}"/>
              </a:ext>
            </a:extLst>
          </p:cNvPr>
          <p:cNvSpPr/>
          <p:nvPr/>
        </p:nvSpPr>
        <p:spPr>
          <a:xfrm>
            <a:off x="3725825" y="1407120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Инвестиционный климат требует улучшений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A982AF8-220A-F595-C9D0-8177176E8BED}"/>
              </a:ext>
            </a:extLst>
          </p:cNvPr>
          <p:cNvSpPr txBox="1"/>
          <p:nvPr/>
        </p:nvSpPr>
        <p:spPr>
          <a:xfrm>
            <a:off x="632590" y="6365207"/>
            <a:ext cx="363832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основании опроса предпринимателей</a:t>
            </a:r>
            <a:r>
              <a:rPr lang="x-none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</a:t>
            </a:r>
            <a:endParaRPr lang="ru-RU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21" descr="Запрещено со сплошной заливкой">
            <a:extLst>
              <a:ext uri="{FF2B5EF4-FFF2-40B4-BE49-F238E27FC236}">
                <a16:creationId xmlns:a16="http://schemas.microsoft.com/office/drawing/2014/main" xmlns="" id="{B85CCF1F-32E1-8B67-07D4-F82EAD49CE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261" y="3019170"/>
            <a:ext cx="360000" cy="360000"/>
          </a:xfrm>
          <a:prstGeom prst="rect">
            <a:avLst/>
          </a:prstGeom>
        </p:spPr>
      </p:pic>
      <p:pic>
        <p:nvPicPr>
          <p:cNvPr id="24" name="Рисунок 23" descr="Документ со сплошной заливкой">
            <a:extLst>
              <a:ext uri="{FF2B5EF4-FFF2-40B4-BE49-F238E27FC236}">
                <a16:creationId xmlns:a16="http://schemas.microsoft.com/office/drawing/2014/main" xmlns="" id="{FB855C50-1952-4A98-54F0-D09E855150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3261" y="5574211"/>
            <a:ext cx="360000" cy="360000"/>
          </a:xfrm>
          <a:prstGeom prst="rect">
            <a:avLst/>
          </a:prstGeom>
        </p:spPr>
      </p:pic>
      <p:pic>
        <p:nvPicPr>
          <p:cNvPr id="26" name="Рисунок 25" descr="Перемотка назад со сплошной заливкой">
            <a:extLst>
              <a:ext uri="{FF2B5EF4-FFF2-40B4-BE49-F238E27FC236}">
                <a16:creationId xmlns:a16="http://schemas.microsoft.com/office/drawing/2014/main" xmlns="" id="{703C4EAF-A054-7B54-D1C8-AE742458D2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0800000">
            <a:off x="753262" y="1785120"/>
            <a:ext cx="360000" cy="360000"/>
          </a:xfrm>
          <a:prstGeom prst="rect">
            <a:avLst/>
          </a:prstGeom>
        </p:spPr>
      </p:pic>
      <p:pic>
        <p:nvPicPr>
          <p:cNvPr id="37" name="Рисунок 36" descr="Значок 1 со сплошной заливкой">
            <a:extLst>
              <a:ext uri="{FF2B5EF4-FFF2-40B4-BE49-F238E27FC236}">
                <a16:creationId xmlns:a16="http://schemas.microsoft.com/office/drawing/2014/main" xmlns="" id="{B13FD86C-5462-BA07-2362-BC432B18DE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53261" y="4313734"/>
            <a:ext cx="360000" cy="36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10B2E29-A6DF-C835-C29A-A3390F9E30A2}"/>
              </a:ext>
            </a:extLst>
          </p:cNvPr>
          <p:cNvSpPr txBox="1"/>
          <p:nvPr/>
        </p:nvSpPr>
        <p:spPr>
          <a:xfrm>
            <a:off x="521913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69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EAF58A6-13A1-8A33-6813-0C6249412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A1738778-6637-A8AE-3929-9F58A8A9D61C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ПРОБЛЕМЫ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AB42814-09EE-1E83-2D27-5A379ADA2167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АНАЛИЗ ИНТЕРВЬЮ АДМИНИСТРАЦИИ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921EB416-9AFF-B016-5F02-C659F8A49D05}"/>
              </a:ext>
            </a:extLst>
          </p:cNvPr>
          <p:cNvSpPr/>
          <p:nvPr/>
        </p:nvSpPr>
        <p:spPr>
          <a:xfrm>
            <a:off x="627017" y="163628"/>
            <a:ext cx="202266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интервью администрации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EBD85DED-0D11-9C1B-5C5C-9DDF2EAC5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D3072D01-2D46-B54E-2C7A-8809E6CA9DBA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ВОЗМОЖНЫЕ РЕШЕНИЯ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32D5C957-0713-A21A-D179-DFD33F07C758}"/>
              </a:ext>
            </a:extLst>
          </p:cNvPr>
          <p:cNvSpPr/>
          <p:nvPr/>
        </p:nvSpPr>
        <p:spPr>
          <a:xfrm>
            <a:off x="627016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Отсутствие эффективной коммуникации между представителями бизнеса                        и администрацией МО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CC588E20-AF3C-032D-DAAD-14AFA769212D}"/>
              </a:ext>
            </a:extLst>
          </p:cNvPr>
          <p:cNvSpPr/>
          <p:nvPr/>
        </p:nvSpPr>
        <p:spPr>
          <a:xfrm>
            <a:off x="627016" y="2848702"/>
            <a:ext cx="4511814" cy="486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Инвестиционный уполномоченный не может напрямую обратиться к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инвесторам за пределами района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Рисунок 10" descr="Запрещено со сплошной заливкой">
            <a:extLst>
              <a:ext uri="{FF2B5EF4-FFF2-40B4-BE49-F238E27FC236}">
                <a16:creationId xmlns:a16="http://schemas.microsoft.com/office/drawing/2014/main" xmlns="" id="{3FCC1223-7B74-B997-317B-D61EB1BC0E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2910014"/>
            <a:ext cx="360000" cy="360000"/>
          </a:xfrm>
          <a:prstGeom prst="rect">
            <a:avLst/>
          </a:prstGeom>
        </p:spPr>
      </p:pic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F8BEBAD2-D09C-C4AC-9A5E-47F8DDCD9DF5}"/>
              </a:ext>
            </a:extLst>
          </p:cNvPr>
          <p:cNvSpPr/>
          <p:nvPr/>
        </p:nvSpPr>
        <p:spPr>
          <a:xfrm>
            <a:off x="627016" y="3446490"/>
            <a:ext cx="4511814" cy="486000"/>
          </a:xfrm>
          <a:prstGeom prst="roundRect">
            <a:avLst>
              <a:gd name="adj" fmla="val 50000"/>
            </a:avLst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Потребность в более активной поддержке со стороны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КАУ «Алтайский центр инвестиций и развития»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C44D7B98-D6FF-CBE2-5539-FD144908A34A}"/>
              </a:ext>
            </a:extLst>
          </p:cNvPr>
          <p:cNvSpPr/>
          <p:nvPr/>
        </p:nvSpPr>
        <p:spPr>
          <a:xfrm>
            <a:off x="627016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Отток кадров, нехватка специалистов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Рисунок 15" descr="Запрещено со сплошной заливкой">
            <a:extLst>
              <a:ext uri="{FF2B5EF4-FFF2-40B4-BE49-F238E27FC236}">
                <a16:creationId xmlns:a16="http://schemas.microsoft.com/office/drawing/2014/main" xmlns="" id="{757D3257-7032-E7F7-AC03-6546722EA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4100510"/>
            <a:ext cx="360000" cy="360000"/>
          </a:xfrm>
          <a:prstGeom prst="rect">
            <a:avLst/>
          </a:prstGeom>
        </p:spPr>
      </p:pic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xmlns="" id="{E6B4D0FC-EC46-8BB2-BEEE-F8A090BDDAB0}"/>
              </a:ext>
            </a:extLst>
          </p:cNvPr>
          <p:cNvSpPr/>
          <p:nvPr/>
        </p:nvSpPr>
        <p:spPr>
          <a:xfrm>
            <a:off x="5300092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Своевременная отработка обращений представителей бизнеса, расширение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каналов информирования предпринимателей о мерах поддержки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2A2349C4-C93F-84C0-423A-1D9838FE5145}"/>
              </a:ext>
            </a:extLst>
          </p:cNvPr>
          <p:cNvSpPr/>
          <p:nvPr/>
        </p:nvSpPr>
        <p:spPr>
          <a:xfrm>
            <a:off x="5300092" y="2848702"/>
            <a:ext cx="4511814" cy="486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проектного офиса и составление дорожной карты для инвесторов,                  а также активное информирование предпринимателей и инвесторов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 преимуществах работы с инвестиционным уполномоченным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3" name="Рисунок 22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76881567-E61B-5009-80D9-45ADC8C80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2315684"/>
            <a:ext cx="365554" cy="365554"/>
          </a:xfrm>
          <a:prstGeom prst="rect">
            <a:avLst/>
          </a:prstGeom>
        </p:spPr>
      </p:pic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5BE55F86-A0F7-1A11-42D9-4BF67DE7A1A0}"/>
              </a:ext>
            </a:extLst>
          </p:cNvPr>
          <p:cNvSpPr/>
          <p:nvPr/>
        </p:nvSpPr>
        <p:spPr>
          <a:xfrm>
            <a:off x="5300092" y="3446490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Самостоятельное выстраивание регулярных коммуникаций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интересующим проектам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4ECF1362-D6B1-FEA2-7BB3-30DABE372E72}"/>
              </a:ext>
            </a:extLst>
          </p:cNvPr>
          <p:cNvSpPr/>
          <p:nvPr/>
        </p:nvSpPr>
        <p:spPr>
          <a:xfrm>
            <a:off x="5300092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Содействие в релокации специалистов из других населенных пунктов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7" name="Рисунок 26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6E38EB9E-3C9F-4203-E590-2FAF263F27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3506180"/>
            <a:ext cx="365554" cy="365554"/>
          </a:xfrm>
          <a:prstGeom prst="rect">
            <a:avLst/>
          </a:prstGeom>
        </p:spPr>
      </p:pic>
      <p:pic>
        <p:nvPicPr>
          <p:cNvPr id="28" name="Рисунок 27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4114B68F-9187-DA4F-1C66-D3D12D2FD6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2910014"/>
            <a:ext cx="365554" cy="365554"/>
          </a:xfrm>
          <a:prstGeom prst="rect">
            <a:avLst/>
          </a:prstGeom>
        </p:spPr>
      </p:pic>
      <p:pic>
        <p:nvPicPr>
          <p:cNvPr id="29" name="Рисунок 28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657E9FD9-5681-1E9B-B8FE-4D0E92D3D9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3811" y="4100510"/>
            <a:ext cx="365554" cy="365554"/>
          </a:xfrm>
          <a:prstGeom prst="rect">
            <a:avLst/>
          </a:prstGeom>
        </p:spPr>
      </p:pic>
      <p:pic>
        <p:nvPicPr>
          <p:cNvPr id="30" name="Рисунок 29" descr="Запрещено со сплошной заливкой">
            <a:extLst>
              <a:ext uri="{FF2B5EF4-FFF2-40B4-BE49-F238E27FC236}">
                <a16:creationId xmlns:a16="http://schemas.microsoft.com/office/drawing/2014/main" xmlns="" id="{DCCC916B-63D2-1405-6DF9-4D53EFB5B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2321238"/>
            <a:ext cx="360000" cy="360000"/>
          </a:xfrm>
          <a:prstGeom prst="rect">
            <a:avLst/>
          </a:prstGeom>
        </p:spPr>
      </p:pic>
      <p:pic>
        <p:nvPicPr>
          <p:cNvPr id="31" name="Рисунок 30" descr="Запрещено со сплошной заливкой">
            <a:extLst>
              <a:ext uri="{FF2B5EF4-FFF2-40B4-BE49-F238E27FC236}">
                <a16:creationId xmlns:a16="http://schemas.microsoft.com/office/drawing/2014/main" xmlns="" id="{C047CF2D-8863-AE61-6A11-D717D8224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3506180"/>
            <a:ext cx="360000" cy="36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E3C9819-F6F6-A28F-BC53-1D0301C00B19}"/>
              </a:ext>
            </a:extLst>
          </p:cNvPr>
          <p:cNvSpPr txBox="1"/>
          <p:nvPr/>
        </p:nvSpPr>
        <p:spPr>
          <a:xfrm>
            <a:off x="469361" y="6607260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51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CB2805F-75D5-A713-EF45-F8CD68453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8B906F29-101C-C5CB-6AC6-8F8AF706CB1F}"/>
              </a:ext>
            </a:extLst>
          </p:cNvPr>
          <p:cNvSpPr/>
          <p:nvPr/>
        </p:nvSpPr>
        <p:spPr>
          <a:xfrm>
            <a:off x="5297771" y="2269714"/>
            <a:ext cx="4497839" cy="1544751"/>
          </a:xfrm>
          <a:prstGeom prst="roundRect">
            <a:avLst>
              <a:gd name="adj" fmla="val 13233"/>
            </a:avLst>
          </a:prstGeom>
          <a:noFill/>
          <a:ln>
            <a:solidFill>
              <a:srgbClr val="B1C1E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протяженность района, недостаточная насыщенность территории района дорогами с улучшенным твердым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покрытием;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недостаточно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уровень денежных доходов населения;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безработицы населения;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неблагоприятная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демографическая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ситуация;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закупочные цены на растениеводческую и  животноводческую продукцию;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дефицит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кадров в сельском хозяйстве, социальной сфере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низкий уровень собственных доходов бюджета на душу населения;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слабая инвестиционная активность;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износа коммунальной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инфраструктуры.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Clr>
                <a:srgbClr val="B1C1E4"/>
              </a:buClr>
              <a:defRPr/>
            </a:pPr>
            <a:endParaRPr lang="ru-RU" sz="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1B2E6712-04E7-5838-3ABC-08400429D4F0}"/>
              </a:ext>
            </a:extLst>
          </p:cNvPr>
          <p:cNvSpPr/>
          <p:nvPr/>
        </p:nvSpPr>
        <p:spPr>
          <a:xfrm>
            <a:off x="5283794" y="4824775"/>
            <a:ext cx="4497839" cy="1632671"/>
          </a:xfrm>
          <a:prstGeom prst="roundRect">
            <a:avLst>
              <a:gd name="adj" fmla="val 14095"/>
            </a:avLst>
          </a:prstGeom>
          <a:noFill/>
          <a:ln>
            <a:solidFill>
              <a:srgbClr val="B1C1E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минерально-сырьевая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база и водные ресурсы района слабо изучены;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необходимость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крупных капиталовложений как в разведку, так и добычу полезных ископаемых;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ухудшение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демографической обстановки;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растущая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глобальная и межрегиональная конкуренция за трудовые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ресурсы;</a:t>
            </a:r>
            <a:endParaRPr kumimoji="0" lang="ru-RU" sz="800" b="1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цены на ГСМ, технику, запасные части, электроэнергию; 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низкий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собственных доходов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снижает возможности по </a:t>
            </a:r>
            <a:r>
              <a:rPr lang="ru-RU" sz="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софинансированию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перспективных инвестиционных проектов;</a:t>
            </a: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 населения.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7D1038DB-1613-C231-C343-A226DDF5FF09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rtlCol="0" anchor="t"/>
          <a:lstStyle/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благоприятные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природно-климатические условия для развития сельского хозяйства (производство районированных с/х культур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ряда полезных минералов (глина, песок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достаточного количества доступных земель;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лесного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фонда;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высокая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обеспеченность  основными средствами и оборудованием ЦРБ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территории района не осуществляется сброс вредных веществ в водные объекты, нет промышленных предприятий, осуществляющих особо опасные выбросы.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BFD28A81-7B18-213D-5E25-38EC540BDA4B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СИЛЬНЫЕ СТОРОНЫ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E253D24C-3929-C7B3-C8F5-A55CEFEAB1F7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rtlCol="0" anchor="t"/>
          <a:lstStyle/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лесного массива для промышленной переработки;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ряда полезных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минералов для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переработки природных ресурсов;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сельского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хозяйства;</a:t>
            </a: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событийного и спортивного туризма;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buClr>
                <a:srgbClr val="4756A0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социальных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программ.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9ABD883A-EFC6-35DE-D240-B59B4990D7D5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ВОЗМОЖНОСТИ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C45C9FC-DD43-A155-ACAF-AB9620BABF4C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-АНАЛИЗ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ОКРУГА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59D9B901-9C5B-A37B-A45E-7E45DF01F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9FA4BBD4-A68D-68CA-ABCF-BBAC74050F6C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СЛАБЫЕ СТОРОНЫ</a:t>
            </a: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AB96B5E7-93F1-3530-AA5E-7F1998083348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УГРОЗЫ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045BB5EA-11D6-9F3E-841B-D54D8484EF24}"/>
              </a:ext>
            </a:extLst>
          </p:cNvPr>
          <p:cNvSpPr/>
          <p:nvPr/>
        </p:nvSpPr>
        <p:spPr>
          <a:xfrm>
            <a:off x="627018" y="163628"/>
            <a:ext cx="97623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-анализ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C19C6E1-7562-2FED-8B2B-7B5DFCFCC998}"/>
              </a:ext>
            </a:extLst>
          </p:cNvPr>
          <p:cNvSpPr txBox="1"/>
          <p:nvPr/>
        </p:nvSpPr>
        <p:spPr>
          <a:xfrm>
            <a:off x="622819" y="6607260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70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3E64CC4-50C0-35C1-8698-0D4853ED8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CD3FB924-8AB7-6A1E-137F-082844CEC894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ПРОБЛЕМЫ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376A2C-B856-AE7C-12DC-54D8672227F8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КОНТЕНТ-АНАЛИЗ СОЦИАЛЬНЬ</a:t>
            </a:r>
            <a:r>
              <a:rPr lang="en" sz="24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Х СЕТЕЙ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308776B7-918F-5E0D-26FB-CBF1FB560798}"/>
              </a:ext>
            </a:extLst>
          </p:cNvPr>
          <p:cNvSpPr/>
          <p:nvPr/>
        </p:nvSpPr>
        <p:spPr>
          <a:xfrm>
            <a:off x="627018" y="163628"/>
            <a:ext cx="204644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контент-анализ социальных сетей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56E221D1-B30A-2AFE-728A-D448062F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F777D310-C748-0C63-7C10-94D8EB3661AE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ВОЗМОЖНЫЕ РЕШЕНИЯ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F1BEE2E5-F657-D956-969C-447ADF95A286}"/>
              </a:ext>
            </a:extLst>
          </p:cNvPr>
          <p:cNvSpPr/>
          <p:nvPr/>
        </p:nvSpPr>
        <p:spPr>
          <a:xfrm>
            <a:off x="627016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Низкое качество жилищно-коммунальных услуг, высокий износ коммунальных сетей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81E8849A-1800-23CB-F996-3D8C17AB8429}"/>
              </a:ext>
            </a:extLst>
          </p:cNvPr>
          <p:cNvSpPr/>
          <p:nvPr/>
        </p:nvSpPr>
        <p:spPr>
          <a:xfrm>
            <a:off x="627016" y="2848702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Загрязнение окружающей среды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ru-RU" sz="7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Замусоренность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отдельных частей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района,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несвоевременный вывоз мусора)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Рисунок 10" descr="Запрещено со сплошной заливкой">
            <a:extLst>
              <a:ext uri="{FF2B5EF4-FFF2-40B4-BE49-F238E27FC236}">
                <a16:creationId xmlns:a16="http://schemas.microsoft.com/office/drawing/2014/main" xmlns="" id="{B454AB6E-B4B5-BED1-BCA8-ED08047E0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2910014"/>
            <a:ext cx="360000" cy="360000"/>
          </a:xfrm>
          <a:prstGeom prst="rect">
            <a:avLst/>
          </a:prstGeom>
        </p:spPr>
      </p:pic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FE3A1F18-C8FD-662B-51A3-107A6752E754}"/>
              </a:ext>
            </a:extLst>
          </p:cNvPr>
          <p:cNvSpPr/>
          <p:nvPr/>
        </p:nvSpPr>
        <p:spPr>
          <a:xfrm>
            <a:off x="627016" y="3446490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Нехватка квалифицированных специалистов в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медицинских и</a:t>
            </a:r>
            <a:r>
              <a:rPr kumimoji="0" lang="ru-RU" sz="7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образовательных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учреждениях МО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6FF04C89-2E8D-D35E-E091-1CBE585E9E1D}"/>
              </a:ext>
            </a:extLst>
          </p:cNvPr>
          <p:cNvSpPr/>
          <p:nvPr/>
        </p:nvSpPr>
        <p:spPr>
          <a:xfrm>
            <a:off x="627016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зимнее время дороги не соответствуют требованиям содержания (Гололед, снег)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Рисунок 15" descr="Запрещено со сплошной заливкой">
            <a:extLst>
              <a:ext uri="{FF2B5EF4-FFF2-40B4-BE49-F238E27FC236}">
                <a16:creationId xmlns:a16="http://schemas.microsoft.com/office/drawing/2014/main" xmlns="" id="{ECB0A53F-C30E-3DCB-2F85-4C1EC9464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4100510"/>
            <a:ext cx="360000" cy="360000"/>
          </a:xfrm>
          <a:prstGeom prst="rect">
            <a:avLst/>
          </a:prstGeom>
        </p:spPr>
      </p:pic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xmlns="" id="{FA05FBE1-9402-8F92-3DD2-E40ED63E9A37}"/>
              </a:ext>
            </a:extLst>
          </p:cNvPr>
          <p:cNvSpPr/>
          <p:nvPr/>
        </p:nvSpPr>
        <p:spPr>
          <a:xfrm>
            <a:off x="5300092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 в региональных программах по капитальному ремонту и модернизации систем ЖКХ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3D89FA1C-E56D-0734-E4B3-1C3105105AF9}"/>
              </a:ext>
            </a:extLst>
          </p:cNvPr>
          <p:cNvSpPr/>
          <p:nvPr/>
        </p:nvSpPr>
        <p:spPr>
          <a:xfrm>
            <a:off x="5300092" y="2848702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с региональными властями по увеличению нормативов вывоза мусора, установка дополнительных мусорных урн, проведение субботников                             (Для очистки лесных территорий)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3" name="Рисунок 22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29F39B43-63DC-E4AA-F20E-B9165050F1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2315684"/>
            <a:ext cx="365554" cy="365554"/>
          </a:xfrm>
          <a:prstGeom prst="rect">
            <a:avLst/>
          </a:prstGeom>
        </p:spPr>
      </p:pic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1559A64C-940D-910B-D7DC-DA4EA600BD15}"/>
              </a:ext>
            </a:extLst>
          </p:cNvPr>
          <p:cNvSpPr/>
          <p:nvPr/>
        </p:nvSpPr>
        <p:spPr>
          <a:xfrm>
            <a:off x="5300092" y="3446490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Содействие со стороны администрации в релокации медицинских работников             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работников образования из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других населенных пунктов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3E84339A-1D2E-CD19-437A-044A78023A7F}"/>
              </a:ext>
            </a:extLst>
          </p:cNvPr>
          <p:cNvSpPr/>
          <p:nvPr/>
        </p:nvSpPr>
        <p:spPr>
          <a:xfrm>
            <a:off x="5300092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рейдов </a:t>
            </a:r>
            <a:r>
              <a:rPr lang="ru-RU" sz="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7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снегоочистительнои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техники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7" name="Рисунок 26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DA1F02B2-CAFF-19BA-A6BA-8D123B274B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3506180"/>
            <a:ext cx="365554" cy="365554"/>
          </a:xfrm>
          <a:prstGeom prst="rect">
            <a:avLst/>
          </a:prstGeom>
        </p:spPr>
      </p:pic>
      <p:pic>
        <p:nvPicPr>
          <p:cNvPr id="28" name="Рисунок 27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85462B39-EF11-EA46-289D-5EBB43E6F5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9365" y="2910014"/>
            <a:ext cx="365554" cy="365554"/>
          </a:xfrm>
          <a:prstGeom prst="rect">
            <a:avLst/>
          </a:prstGeom>
        </p:spPr>
      </p:pic>
      <p:pic>
        <p:nvPicPr>
          <p:cNvPr id="29" name="Рисунок 28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8B855E88-6DC5-EE47-647D-DB802E96A0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3811" y="4100510"/>
            <a:ext cx="365554" cy="365554"/>
          </a:xfrm>
          <a:prstGeom prst="rect">
            <a:avLst/>
          </a:prstGeom>
        </p:spPr>
      </p:pic>
      <p:pic>
        <p:nvPicPr>
          <p:cNvPr id="30" name="Рисунок 29" descr="Запрещено со сплошной заливкой">
            <a:extLst>
              <a:ext uri="{FF2B5EF4-FFF2-40B4-BE49-F238E27FC236}">
                <a16:creationId xmlns:a16="http://schemas.microsoft.com/office/drawing/2014/main" xmlns="" id="{E8398B5E-1749-E9AB-1494-2AACEE23D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2321238"/>
            <a:ext cx="360000" cy="360000"/>
          </a:xfrm>
          <a:prstGeom prst="rect">
            <a:avLst/>
          </a:prstGeom>
        </p:spPr>
      </p:pic>
      <p:pic>
        <p:nvPicPr>
          <p:cNvPr id="31" name="Рисунок 30" descr="Запрещено со сплошной заливкой">
            <a:extLst>
              <a:ext uri="{FF2B5EF4-FFF2-40B4-BE49-F238E27FC236}">
                <a16:creationId xmlns:a16="http://schemas.microsoft.com/office/drawing/2014/main" xmlns="" id="{DC3542D5-CCD7-BCAF-4A69-DB03F31F7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3506180"/>
            <a:ext cx="360000" cy="360000"/>
          </a:xfrm>
          <a:prstGeom prst="rect">
            <a:avLst/>
          </a:prstGeom>
        </p:spPr>
      </p:pic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74C0EE43-459F-6637-F83C-7A653C502FBB}"/>
              </a:ext>
            </a:extLst>
          </p:cNvPr>
          <p:cNvSpPr/>
          <p:nvPr/>
        </p:nvSpPr>
        <p:spPr>
          <a:xfrm>
            <a:off x="627016" y="4631906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Плохое состояние дорожного покрытия в некоторых частях МО                                         (в т.ч. отсутствие освещения)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Рисунок 6" descr="Запрещено со сплошной заливкой">
            <a:extLst>
              <a:ext uri="{FF2B5EF4-FFF2-40B4-BE49-F238E27FC236}">
                <a16:creationId xmlns:a16="http://schemas.microsoft.com/office/drawing/2014/main" xmlns="" id="{B73F04C0-8A1A-A79B-FEFA-AA17BC870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6289" y="4693218"/>
            <a:ext cx="360000" cy="360000"/>
          </a:xfrm>
          <a:prstGeom prst="rect">
            <a:avLst/>
          </a:prstGeom>
        </p:spPr>
      </p:pic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F5F73F42-371F-2F34-62E2-F9986F8AEC49}"/>
              </a:ext>
            </a:extLst>
          </p:cNvPr>
          <p:cNvSpPr/>
          <p:nvPr/>
        </p:nvSpPr>
        <p:spPr>
          <a:xfrm>
            <a:off x="5300092" y="4631906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 в государственных программах по финансированию проектов ремонта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модернизации дорожной инфраструктуры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Рисунок 9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686A0464-D52B-308D-837B-C0AE780D82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373811" y="4693218"/>
            <a:ext cx="365554" cy="3655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5A1CEDC-5BF3-DE19-BFD5-7AECF7D1DC39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6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93EEF58-47AC-931A-25DB-180ECDDCC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9E9B03B-BE87-3304-E369-A5ACD1EC2E2A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ОРГАНИЗАЦИОННЫЕ ПРОБЛЕМЫ, 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ПРЕПЯТСТВУЮЩИЕ РАЗВИТИЮ МО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09002972-2A83-B7CB-3C33-9226D2D723D3}"/>
              </a:ext>
            </a:extLst>
          </p:cNvPr>
          <p:cNvSpPr/>
          <p:nvPr/>
        </p:nvSpPr>
        <p:spPr>
          <a:xfrm>
            <a:off x="627017" y="163628"/>
            <a:ext cx="176995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организационные проблемы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5089B419-1364-9E3C-8921-876ED03EC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Скругленный прямоугольник 138">
            <a:extLst>
              <a:ext uri="{FF2B5EF4-FFF2-40B4-BE49-F238E27FC236}">
                <a16:creationId xmlns:a16="http://schemas.microsoft.com/office/drawing/2014/main" xmlns="" id="{56F40B34-93FA-6F53-6EDD-80B8615C98D9}"/>
              </a:ext>
            </a:extLst>
          </p:cNvPr>
          <p:cNvSpPr/>
          <p:nvPr/>
        </p:nvSpPr>
        <p:spPr>
          <a:xfrm>
            <a:off x="627014" y="3429000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высокий износ сетей теплоснабжения, водоснабжения</a:t>
            </a:r>
          </a:p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водоотведения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xmlns="" id="{5EBD4C2A-6D2C-D942-EEC0-ACB5C398F013}"/>
              </a:ext>
            </a:extLst>
          </p:cNvPr>
          <p:cNvSpPr/>
          <p:nvPr/>
        </p:nvSpPr>
        <p:spPr>
          <a:xfrm>
            <a:off x="2484354" y="3442776"/>
            <a:ext cx="1710000" cy="864000"/>
          </a:xfrm>
          <a:prstGeom prst="roundRect">
            <a:avLst>
              <a:gd name="adj" fmla="val 25638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инженерная инфраструктура</a:t>
            </a:r>
            <a:endParaRPr lang="x-none" b="1" dirty="0">
              <a:solidFill>
                <a:srgbClr val="B9B9B9"/>
              </a:solidFill>
            </a:endParaRPr>
          </a:p>
        </p:txBody>
      </p:sp>
      <p:sp>
        <p:nvSpPr>
          <p:cNvPr id="155" name="Скругленный прямоугольник 154">
            <a:extLst>
              <a:ext uri="{FF2B5EF4-FFF2-40B4-BE49-F238E27FC236}">
                <a16:creationId xmlns:a16="http://schemas.microsoft.com/office/drawing/2014/main" xmlns="" id="{00EB3BFF-115F-6D98-566B-64A8DA706088}"/>
              </a:ext>
            </a:extLst>
          </p:cNvPr>
          <p:cNvSpPr/>
          <p:nvPr/>
        </p:nvSpPr>
        <p:spPr>
          <a:xfrm>
            <a:off x="3486694" y="5470230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нехватка рабочих кадров            </a:t>
            </a:r>
          </a:p>
          <a:p>
            <a:pPr algn="ctr"/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Скругленный прямоугольник 155">
            <a:extLst>
              <a:ext uri="{FF2B5EF4-FFF2-40B4-BE49-F238E27FC236}">
                <a16:creationId xmlns:a16="http://schemas.microsoft.com/office/drawing/2014/main" xmlns="" id="{56FC0C4E-E2BB-8AD4-BE7C-701CBC8E39F1}"/>
              </a:ext>
            </a:extLst>
          </p:cNvPr>
          <p:cNvSpPr/>
          <p:nvPr/>
        </p:nvSpPr>
        <p:spPr>
          <a:xfrm>
            <a:off x="4285957" y="1401546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большой объем бюрократических вопросов при реализации инвестиционного проекта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8" name="Скругленный прямоугольник 157">
            <a:extLst>
              <a:ext uri="{FF2B5EF4-FFF2-40B4-BE49-F238E27FC236}">
                <a16:creationId xmlns:a16="http://schemas.microsoft.com/office/drawing/2014/main" xmlns="" id="{8DB03B7F-92D2-CA89-A77D-CA2007C69FE3}"/>
              </a:ext>
            </a:extLst>
          </p:cNvPr>
          <p:cNvSpPr/>
          <p:nvPr/>
        </p:nvSpPr>
        <p:spPr>
          <a:xfrm>
            <a:off x="4341694" y="2432825"/>
            <a:ext cx="1710000" cy="864000"/>
          </a:xfrm>
          <a:prstGeom prst="roundRect">
            <a:avLst>
              <a:gd name="adj" fmla="val 25638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бюрократические роблемы</a:t>
            </a:r>
            <a:endParaRPr kumimoji="0" lang="x-none" sz="1800" b="1" i="0" u="none" strike="noStrike" kern="1200" cap="none" spc="0" normalizeH="0" baseline="0" noProof="0" dirty="0">
              <a:ln>
                <a:noFill/>
              </a:ln>
              <a:solidFill>
                <a:srgbClr val="B9B9B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9" name="Скругленный прямоугольник 158">
            <a:extLst>
              <a:ext uri="{FF2B5EF4-FFF2-40B4-BE49-F238E27FC236}">
                <a16:creationId xmlns:a16="http://schemas.microsoft.com/office/drawing/2014/main" xmlns="" id="{19CD27D8-95D2-A274-3620-D7873362DF03}"/>
              </a:ext>
            </a:extLst>
          </p:cNvPr>
          <p:cNvSpPr/>
          <p:nvPr/>
        </p:nvSpPr>
        <p:spPr>
          <a:xfrm>
            <a:off x="4341694" y="3446552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1100" b="1" dirty="0">
                <a:latin typeface="Arial" panose="020B0604020202020204" pitchFamily="34" charset="0"/>
                <a:cs typeface="Arial" panose="020B0604020202020204" pitchFamily="34" charset="0"/>
              </a:rPr>
              <a:t>ключевые направления</a:t>
            </a:r>
          </a:p>
        </p:txBody>
      </p:sp>
      <p:sp>
        <p:nvSpPr>
          <p:cNvPr id="160" name="Скругленный прямоугольник 159">
            <a:extLst>
              <a:ext uri="{FF2B5EF4-FFF2-40B4-BE49-F238E27FC236}">
                <a16:creationId xmlns:a16="http://schemas.microsoft.com/office/drawing/2014/main" xmlns="" id="{B845E215-0281-A9B4-EE5E-58E1C7DCEBDF}"/>
              </a:ext>
            </a:extLst>
          </p:cNvPr>
          <p:cNvSpPr/>
          <p:nvPr/>
        </p:nvSpPr>
        <p:spPr>
          <a:xfrm>
            <a:off x="4341694" y="4460279"/>
            <a:ext cx="1710000" cy="864000"/>
          </a:xfrm>
          <a:prstGeom prst="roundRect">
            <a:avLst>
              <a:gd name="adj" fmla="val 25638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кадровые проблемы</a:t>
            </a:r>
            <a:endParaRPr kumimoji="0" lang="x-none" sz="1800" b="1" i="0" u="none" strike="noStrike" kern="1200" cap="none" spc="0" normalizeH="0" baseline="0" noProof="0" dirty="0">
              <a:ln>
                <a:noFill/>
              </a:ln>
              <a:solidFill>
                <a:srgbClr val="B9B9B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1" name="Скругленный прямоугольник 160">
            <a:extLst>
              <a:ext uri="{FF2B5EF4-FFF2-40B4-BE49-F238E27FC236}">
                <a16:creationId xmlns:a16="http://schemas.microsoft.com/office/drawing/2014/main" xmlns="" id="{866BCB57-B8E4-574B-9073-E87633F936EE}"/>
              </a:ext>
            </a:extLst>
          </p:cNvPr>
          <p:cNvSpPr/>
          <p:nvPr/>
        </p:nvSpPr>
        <p:spPr>
          <a:xfrm>
            <a:off x="5344034" y="5474006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отток населения </a:t>
            </a:r>
          </a:p>
          <a:p>
            <a:pPr algn="ctr"/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крупные города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5" name="Скругленный прямоугольник 164">
            <a:extLst>
              <a:ext uri="{FF2B5EF4-FFF2-40B4-BE49-F238E27FC236}">
                <a16:creationId xmlns:a16="http://schemas.microsoft.com/office/drawing/2014/main" xmlns="" id="{21378D77-1BB4-D404-B2C9-85AB3840D2E5}"/>
              </a:ext>
            </a:extLst>
          </p:cNvPr>
          <p:cNvSpPr/>
          <p:nvPr/>
        </p:nvSpPr>
        <p:spPr>
          <a:xfrm>
            <a:off x="6199034" y="3460328"/>
            <a:ext cx="1710000" cy="864000"/>
          </a:xfrm>
          <a:prstGeom prst="roundRect">
            <a:avLst>
              <a:gd name="adj" fmla="val 25638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x-none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технические проблемы</a:t>
            </a:r>
            <a:endParaRPr kumimoji="0" lang="x-none" sz="1800" b="1" i="0" u="none" strike="noStrike" kern="1200" cap="none" spc="0" normalizeH="0" baseline="0" noProof="0" dirty="0">
              <a:ln>
                <a:noFill/>
              </a:ln>
              <a:solidFill>
                <a:srgbClr val="B9B9B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1" name="Скругленный прямоугольник 170">
            <a:extLst>
              <a:ext uri="{FF2B5EF4-FFF2-40B4-BE49-F238E27FC236}">
                <a16:creationId xmlns:a16="http://schemas.microsoft.com/office/drawing/2014/main" xmlns="" id="{093EBC96-1DBE-96F7-5270-7960EF465678}"/>
              </a:ext>
            </a:extLst>
          </p:cNvPr>
          <p:cNvSpPr/>
          <p:nvPr/>
        </p:nvSpPr>
        <p:spPr>
          <a:xfrm>
            <a:off x="8056372" y="3460328"/>
            <a:ext cx="1710000" cy="864000"/>
          </a:xfrm>
          <a:prstGeom prst="roundRect">
            <a:avLst>
              <a:gd name="adj" fmla="val 2563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72000" rtlCol="0" anchor="ctr"/>
          <a:lstStyle/>
          <a:p>
            <a:pPr algn="ctr"/>
            <a:r>
              <a:rPr kumimoji="0" lang="ru-RU" sz="700" b="1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отсутствие эффективной </a:t>
            </a:r>
          </a:p>
          <a:p>
            <a:pPr algn="ctr"/>
            <a:r>
              <a:rPr kumimoji="0" lang="ru-RU" sz="700" b="1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коммуникации между представителями бизнеса                и администрацией МО </a:t>
            </a:r>
          </a:p>
          <a:p>
            <a:pPr algn="ctr"/>
            <a:endParaRPr lang="ru-RU" sz="5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kumimoji="0" lang="ru-RU" sz="500" b="1" i="0" u="none" strike="noStrike" kern="1200" cap="none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т.ч. необходима регулярная рассылка информации о мерах поддержки                      со стороны администрации</a:t>
            </a:r>
            <a:endParaRPr kumimoji="0" lang="x-none" sz="500" b="1" i="0" u="none" strike="noStrike" kern="1200" cap="none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77C0825-8906-6602-ABCD-2F093B8A3C8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93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1764D62F-467F-93C4-0D21-78D376D4E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B1C1E4">
                <a:tint val="45000"/>
                <a:satMod val="400000"/>
              </a:srgbClr>
            </a:duotone>
          </a:blip>
          <a:srcRect t="18453" b="18453"/>
          <a:stretch/>
        </p:blipFill>
        <p:spPr bwMode="auto">
          <a:xfrm>
            <a:off x="420539" y="1266385"/>
            <a:ext cx="6589861" cy="2896381"/>
          </a:xfrm>
          <a:custGeom>
            <a:avLst/>
            <a:gdLst>
              <a:gd name="connsiteX0" fmla="*/ 229480 w 6888719"/>
              <a:gd name="connsiteY0" fmla="*/ 0 h 2896381"/>
              <a:gd name="connsiteX1" fmla="*/ 6659239 w 6888719"/>
              <a:gd name="connsiteY1" fmla="*/ 0 h 2896381"/>
              <a:gd name="connsiteX2" fmla="*/ 6888719 w 6888719"/>
              <a:gd name="connsiteY2" fmla="*/ 229480 h 2896381"/>
              <a:gd name="connsiteX3" fmla="*/ 6888719 w 6888719"/>
              <a:gd name="connsiteY3" fmla="*/ 2666901 h 2896381"/>
              <a:gd name="connsiteX4" fmla="*/ 6659239 w 6888719"/>
              <a:gd name="connsiteY4" fmla="*/ 2896381 h 2896381"/>
              <a:gd name="connsiteX5" fmla="*/ 229480 w 6888719"/>
              <a:gd name="connsiteY5" fmla="*/ 2896381 h 2896381"/>
              <a:gd name="connsiteX6" fmla="*/ 0 w 6888719"/>
              <a:gd name="connsiteY6" fmla="*/ 2666901 h 2896381"/>
              <a:gd name="connsiteX7" fmla="*/ 0 w 6888719"/>
              <a:gd name="connsiteY7" fmla="*/ 229480 h 2896381"/>
              <a:gd name="connsiteX8" fmla="*/ 229480 w 6888719"/>
              <a:gd name="connsiteY8" fmla="*/ 0 h 289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8719" h="2896381">
                <a:moveTo>
                  <a:pt x="229480" y="0"/>
                </a:moveTo>
                <a:lnTo>
                  <a:pt x="6659239" y="0"/>
                </a:lnTo>
                <a:cubicBezTo>
                  <a:pt x="6785977" y="0"/>
                  <a:pt x="6888719" y="102742"/>
                  <a:pt x="6888719" y="229480"/>
                </a:cubicBezTo>
                <a:lnTo>
                  <a:pt x="6888719" y="2666901"/>
                </a:lnTo>
                <a:cubicBezTo>
                  <a:pt x="6888719" y="2793639"/>
                  <a:pt x="6785977" y="2896381"/>
                  <a:pt x="6659239" y="2896381"/>
                </a:cubicBezTo>
                <a:lnTo>
                  <a:pt x="229480" y="2896381"/>
                </a:lnTo>
                <a:cubicBezTo>
                  <a:pt x="102742" y="2896381"/>
                  <a:pt x="0" y="2793639"/>
                  <a:pt x="0" y="2666901"/>
                </a:cubicBezTo>
                <a:lnTo>
                  <a:pt x="0" y="229480"/>
                </a:lnTo>
                <a:cubicBezTo>
                  <a:pt x="0" y="102742"/>
                  <a:pt x="102742" y="0"/>
                  <a:pt x="22948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4841268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МЕХАНИЗМЫ РЕАЛИЗАЦИИ ИНВЕСТИЦИОННОГО ПРОФИЛЯ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C6F042B-F806-E7F7-6B04-2A127801F6D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542" y="1307574"/>
            <a:ext cx="2458064" cy="28140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5198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6295" y="1256553"/>
            <a:ext cx="12181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03</a:t>
            </a:r>
          </a:p>
        </p:txBody>
      </p:sp>
      <p:sp>
        <p:nvSpPr>
          <p:cNvPr id="4" name="Скругленный 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xmlns="" id="{D51024F0-9D24-278C-D9DB-39D994889EE0}"/>
              </a:ext>
            </a:extLst>
          </p:cNvPr>
          <p:cNvSpPr/>
          <p:nvPr/>
        </p:nvSpPr>
        <p:spPr>
          <a:xfrm>
            <a:off x="1955516" y="1256553"/>
            <a:ext cx="1600989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харакетристика 04</a:t>
            </a:r>
          </a:p>
        </p:txBody>
      </p:sp>
      <p:sp>
        <p:nvSpPr>
          <p:cNvPr id="5" name="Скругленный 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xmlns="" id="{423D2437-C0F6-9708-77C8-032917A40141}"/>
              </a:ext>
            </a:extLst>
          </p:cNvPr>
          <p:cNvSpPr/>
          <p:nvPr/>
        </p:nvSpPr>
        <p:spPr>
          <a:xfrm>
            <a:off x="3666868" y="1256553"/>
            <a:ext cx="250355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 05</a:t>
            </a:r>
          </a:p>
        </p:txBody>
      </p:sp>
      <p:sp>
        <p:nvSpPr>
          <p:cNvPr id="6" name="Скругленный 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xmlns="" id="{21175DD6-94A0-75A6-331B-67372335298F}"/>
              </a:ext>
            </a:extLst>
          </p:cNvPr>
          <p:cNvSpPr/>
          <p:nvPr/>
        </p:nvSpPr>
        <p:spPr>
          <a:xfrm>
            <a:off x="6280790" y="1256553"/>
            <a:ext cx="20774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 06</a:t>
            </a:r>
          </a:p>
        </p:txBody>
      </p:sp>
      <p:sp>
        <p:nvSpPr>
          <p:cNvPr id="8" name="Скругленный 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xmlns="" id="{20389F1A-D8FC-11F4-6D65-354585768368}"/>
              </a:ext>
            </a:extLst>
          </p:cNvPr>
          <p:cNvSpPr/>
          <p:nvPr/>
        </p:nvSpPr>
        <p:spPr>
          <a:xfrm>
            <a:off x="8487593" y="1256553"/>
            <a:ext cx="129240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 07</a:t>
            </a:r>
          </a:p>
        </p:txBody>
      </p:sp>
      <p:sp>
        <p:nvSpPr>
          <p:cNvPr id="9" name="Скругленный 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xmlns="" id="{0F9D25A8-FC83-176F-1592-722175E65FB5}"/>
              </a:ext>
            </a:extLst>
          </p:cNvPr>
          <p:cNvSpPr/>
          <p:nvPr/>
        </p:nvSpPr>
        <p:spPr>
          <a:xfrm>
            <a:off x="626295" y="1632123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 08</a:t>
            </a:r>
          </a:p>
        </p:txBody>
      </p:sp>
      <p:sp>
        <p:nvSpPr>
          <p:cNvPr id="13" name="Скругленный прямоугольник 12">
            <a:hlinkClick r:id="rId8" action="ppaction://hlinksldjump"/>
            <a:extLst>
              <a:ext uri="{FF2B5EF4-FFF2-40B4-BE49-F238E27FC236}">
                <a16:creationId xmlns:a16="http://schemas.microsoft.com/office/drawing/2014/main" xmlns="" id="{4F8B28C6-1651-9980-1E5F-C6B458F2F1A1}"/>
              </a:ext>
            </a:extLst>
          </p:cNvPr>
          <p:cNvSpPr/>
          <p:nvPr/>
        </p:nvSpPr>
        <p:spPr>
          <a:xfrm>
            <a:off x="2556823" y="1624289"/>
            <a:ext cx="2081263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услуг по жизнеобеспечению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>
            <a:hlinkClick r:id="rId9" action="ppaction://hlinksldjump"/>
            <a:extLst>
              <a:ext uri="{FF2B5EF4-FFF2-40B4-BE49-F238E27FC236}">
                <a16:creationId xmlns:a16="http://schemas.microsoft.com/office/drawing/2014/main" xmlns="" id="{D4234885-2CC9-FBA4-82F4-03F3F6FAF1A2}"/>
              </a:ext>
            </a:extLst>
          </p:cNvPr>
          <p:cNvSpPr/>
          <p:nvPr/>
        </p:nvSpPr>
        <p:spPr>
          <a:xfrm>
            <a:off x="4774605" y="1613489"/>
            <a:ext cx="7359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>
            <a:hlinkClick r:id="rId10" action="ppaction://hlinksldjump"/>
            <a:extLst>
              <a:ext uri="{FF2B5EF4-FFF2-40B4-BE49-F238E27FC236}">
                <a16:creationId xmlns:a16="http://schemas.microsoft.com/office/drawing/2014/main" xmlns="" id="{22187652-9E54-DF69-5FDA-30A4E7B8072F}"/>
              </a:ext>
            </a:extLst>
          </p:cNvPr>
          <p:cNvSpPr/>
          <p:nvPr/>
        </p:nvSpPr>
        <p:spPr>
          <a:xfrm>
            <a:off x="5574963" y="1612889"/>
            <a:ext cx="20013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позиция предпринимателей 14</a:t>
            </a:r>
          </a:p>
        </p:txBody>
      </p:sp>
      <p:sp>
        <p:nvSpPr>
          <p:cNvPr id="20" name="Скругленный прямоугольник 19">
            <a:hlinkClick r:id="rId11" action="ppaction://hlinksldjump"/>
            <a:extLst>
              <a:ext uri="{FF2B5EF4-FFF2-40B4-BE49-F238E27FC236}">
                <a16:creationId xmlns:a16="http://schemas.microsoft.com/office/drawing/2014/main" xmlns="" id="{0DA364A5-0038-B5D5-495C-A86A4DFC2C65}"/>
              </a:ext>
            </a:extLst>
          </p:cNvPr>
          <p:cNvSpPr/>
          <p:nvPr/>
        </p:nvSpPr>
        <p:spPr>
          <a:xfrm>
            <a:off x="7652012" y="1622269"/>
            <a:ext cx="214836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интервью администрации 15</a:t>
            </a:r>
          </a:p>
        </p:txBody>
      </p:sp>
      <p:sp>
        <p:nvSpPr>
          <p:cNvPr id="21" name="Скругленный прямоугольник 20">
            <a:hlinkClick r:id="rId12" action="ppaction://hlinksldjump"/>
            <a:extLst>
              <a:ext uri="{FF2B5EF4-FFF2-40B4-BE49-F238E27FC236}">
                <a16:creationId xmlns:a16="http://schemas.microsoft.com/office/drawing/2014/main" xmlns="" id="{648F2C18-BA61-DB3F-DB4D-1EA65A153B41}"/>
              </a:ext>
            </a:extLst>
          </p:cNvPr>
          <p:cNvSpPr/>
          <p:nvPr/>
        </p:nvSpPr>
        <p:spPr>
          <a:xfrm>
            <a:off x="626294" y="2020521"/>
            <a:ext cx="137098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-анализ МО 16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>
            <a:hlinkClick r:id="rId13" action="ppaction://hlinksldjump"/>
            <a:extLst>
              <a:ext uri="{FF2B5EF4-FFF2-40B4-BE49-F238E27FC236}">
                <a16:creationId xmlns:a16="http://schemas.microsoft.com/office/drawing/2014/main" xmlns="" id="{D962CB95-2F07-0A93-94AF-805D4F03CC79}"/>
              </a:ext>
            </a:extLst>
          </p:cNvPr>
          <p:cNvSpPr/>
          <p:nvPr/>
        </p:nvSpPr>
        <p:spPr>
          <a:xfrm>
            <a:off x="2136886" y="2003687"/>
            <a:ext cx="2184903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контент анализ социальных сетей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hlinkClick r:id="rId14" action="ppaction://hlinksldjump"/>
            <a:extLst>
              <a:ext uri="{FF2B5EF4-FFF2-40B4-BE49-F238E27FC236}">
                <a16:creationId xmlns:a16="http://schemas.microsoft.com/office/drawing/2014/main" xmlns="" id="{E2F83141-206C-9DF3-A2A1-1138F01FB8EF}"/>
              </a:ext>
            </a:extLst>
          </p:cNvPr>
          <p:cNvSpPr/>
          <p:nvPr/>
        </p:nvSpPr>
        <p:spPr>
          <a:xfrm>
            <a:off x="4448907" y="2020521"/>
            <a:ext cx="193409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организационные проблемы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>
            <a:hlinkClick r:id="rId15" action="ppaction://hlinksldjump"/>
            <a:extLst>
              <a:ext uri="{FF2B5EF4-FFF2-40B4-BE49-F238E27FC236}">
                <a16:creationId xmlns:a16="http://schemas.microsoft.com/office/drawing/2014/main" xmlns="" id="{C122DA99-B345-D5C4-6A61-4F561B654E46}"/>
              </a:ext>
            </a:extLst>
          </p:cNvPr>
          <p:cNvSpPr/>
          <p:nvPr/>
        </p:nvSpPr>
        <p:spPr>
          <a:xfrm>
            <a:off x="6449594" y="2015740"/>
            <a:ext cx="3289004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механизмы реализации инвестиционного профиля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>
            <a:hlinkClick r:id="rId16" action="ppaction://hlinksldjump"/>
            <a:extLst>
              <a:ext uri="{FF2B5EF4-FFF2-40B4-BE49-F238E27FC236}">
                <a16:creationId xmlns:a16="http://schemas.microsoft.com/office/drawing/2014/main" xmlns="" id="{29CB1A23-A8E5-A885-CE49-DE27A6210219}"/>
              </a:ext>
            </a:extLst>
          </p:cNvPr>
          <p:cNvSpPr/>
          <p:nvPr/>
        </p:nvSpPr>
        <p:spPr>
          <a:xfrm>
            <a:off x="684795" y="2364321"/>
            <a:ext cx="174169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>
            <a:hlinkClick r:id="rId17" action="ppaction://hlinksldjump"/>
            <a:extLst>
              <a:ext uri="{FF2B5EF4-FFF2-40B4-BE49-F238E27FC236}">
                <a16:creationId xmlns:a16="http://schemas.microsoft.com/office/drawing/2014/main" xmlns="" id="{2C2C6496-E405-0572-3A2E-0622CDBB04B7}"/>
              </a:ext>
            </a:extLst>
          </p:cNvPr>
          <p:cNvSpPr/>
          <p:nvPr/>
        </p:nvSpPr>
        <p:spPr>
          <a:xfrm>
            <a:off x="2527555" y="2351998"/>
            <a:ext cx="174169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компетенции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hlinkClick r:id="rId18" action="ppaction://hlinksldjump"/>
            <a:extLst>
              <a:ext uri="{FF2B5EF4-FFF2-40B4-BE49-F238E27FC236}">
                <a16:creationId xmlns:a16="http://schemas.microsoft.com/office/drawing/2014/main" xmlns="" id="{9E42F679-B67E-2B36-9053-A009E24085BE}"/>
              </a:ext>
            </a:extLst>
          </p:cNvPr>
          <p:cNvSpPr/>
          <p:nvPr/>
        </p:nvSpPr>
        <p:spPr>
          <a:xfrm>
            <a:off x="6382999" y="2371617"/>
            <a:ext cx="27381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hlinkClick r:id="rId19" action="ppaction://hlinksldjump"/>
            <a:extLst>
              <a:ext uri="{FF2B5EF4-FFF2-40B4-BE49-F238E27FC236}">
                <a16:creationId xmlns:a16="http://schemas.microsoft.com/office/drawing/2014/main" xmlns="" id="{9E53BF86-1510-F8F5-9329-DC7C0BBD49F9}"/>
              </a:ext>
            </a:extLst>
          </p:cNvPr>
          <p:cNvSpPr/>
          <p:nvPr/>
        </p:nvSpPr>
        <p:spPr>
          <a:xfrm>
            <a:off x="626294" y="2770505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hlinkClick r:id="rId20" action="ppaction://hlinksldjump"/>
            <a:extLst>
              <a:ext uri="{FF2B5EF4-FFF2-40B4-BE49-F238E27FC236}">
                <a16:creationId xmlns:a16="http://schemas.microsoft.com/office/drawing/2014/main" xmlns="" id="{30167278-D764-DCFC-2F5E-16D4076AD1D6}"/>
              </a:ext>
            </a:extLst>
          </p:cNvPr>
          <p:cNvSpPr/>
          <p:nvPr/>
        </p:nvSpPr>
        <p:spPr>
          <a:xfrm>
            <a:off x="2556823" y="2749085"/>
            <a:ext cx="241430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hlinkClick r:id="rId21" action="ppaction://hlinksldjump"/>
            <a:extLst>
              <a:ext uri="{FF2B5EF4-FFF2-40B4-BE49-F238E27FC236}">
                <a16:creationId xmlns:a16="http://schemas.microsoft.com/office/drawing/2014/main" xmlns="" id="{C5F7063F-CAAD-7F9A-7DB5-AB1DA07FCC1E}"/>
              </a:ext>
            </a:extLst>
          </p:cNvPr>
          <p:cNvSpPr/>
          <p:nvPr/>
        </p:nvSpPr>
        <p:spPr>
          <a:xfrm>
            <a:off x="7051392" y="2747191"/>
            <a:ext cx="159492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hlinkClick r:id="rId22" action="ppaction://hlinksldjump"/>
            <a:extLst>
              <a:ext uri="{FF2B5EF4-FFF2-40B4-BE49-F238E27FC236}">
                <a16:creationId xmlns:a16="http://schemas.microsoft.com/office/drawing/2014/main" xmlns="" id="{9C10948B-9597-D731-360F-BF2BC1F5DD42}"/>
              </a:ext>
            </a:extLst>
          </p:cNvPr>
          <p:cNvSpPr/>
          <p:nvPr/>
        </p:nvSpPr>
        <p:spPr>
          <a:xfrm>
            <a:off x="629456" y="3123978"/>
            <a:ext cx="298564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предложение по корректировке мер поддержки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>
            <a:hlinkClick r:id="rId23" action="ppaction://hlinksldjump"/>
            <a:extLst>
              <a:ext uri="{FF2B5EF4-FFF2-40B4-BE49-F238E27FC236}">
                <a16:creationId xmlns:a16="http://schemas.microsoft.com/office/drawing/2014/main" xmlns="" id="{07ED793E-60D3-7110-D466-58E4E8ECE384}"/>
              </a:ext>
            </a:extLst>
          </p:cNvPr>
          <p:cNvSpPr/>
          <p:nvPr/>
        </p:nvSpPr>
        <p:spPr>
          <a:xfrm>
            <a:off x="3695596" y="3118940"/>
            <a:ext cx="161559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 будущего МО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hlinkClick r:id="rId24" action="ppaction://hlinksldjump"/>
            <a:extLst>
              <a:ext uri="{FF2B5EF4-FFF2-40B4-BE49-F238E27FC236}">
                <a16:creationId xmlns:a16="http://schemas.microsoft.com/office/drawing/2014/main" xmlns="" id="{47CB25E6-C738-DA08-23FB-0FEDD7D0C73A}"/>
              </a:ext>
            </a:extLst>
          </p:cNvPr>
          <p:cNvSpPr/>
          <p:nvPr/>
        </p:nvSpPr>
        <p:spPr>
          <a:xfrm>
            <a:off x="5391678" y="3104005"/>
            <a:ext cx="98060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hlinkClick r:id="rId25" action="ppaction://hlinksldjump"/>
            <a:extLst>
              <a:ext uri="{FF2B5EF4-FFF2-40B4-BE49-F238E27FC236}">
                <a16:creationId xmlns:a16="http://schemas.microsoft.com/office/drawing/2014/main" xmlns="" id="{2029B849-BBFE-D583-1092-C2F3C544AF93}"/>
              </a:ext>
            </a:extLst>
          </p:cNvPr>
          <p:cNvSpPr/>
          <p:nvPr/>
        </p:nvSpPr>
        <p:spPr>
          <a:xfrm>
            <a:off x="5059682" y="2737811"/>
            <a:ext cx="190315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диагностическая карта МО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hlinkClick r:id="rId26" action="ppaction://hlinksldjump"/>
            <a:extLst>
              <a:ext uri="{FF2B5EF4-FFF2-40B4-BE49-F238E27FC236}">
                <a16:creationId xmlns:a16="http://schemas.microsoft.com/office/drawing/2014/main" xmlns="" id="{795F0490-A705-4B6C-7CFA-B866052CC901}"/>
              </a:ext>
            </a:extLst>
          </p:cNvPr>
          <p:cNvSpPr/>
          <p:nvPr/>
        </p:nvSpPr>
        <p:spPr>
          <a:xfrm>
            <a:off x="4390199" y="2368693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 </a:t>
            </a:r>
            <a:r>
              <a:rPr lang="x-none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x-none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B946CC3B-E7A5-5DAB-47AC-C99330C4DCF6}"/>
              </a:ext>
            </a:extLst>
          </p:cNvPr>
          <p:cNvSpPr txBox="1"/>
          <p:nvPr/>
        </p:nvSpPr>
        <p:spPr>
          <a:xfrm>
            <a:off x="627016" y="4880597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 образования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82AD1CC4-F5F3-D50B-AD27-5325F86B9A2D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Алтайский край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7FD2F0FA-09C3-9ABB-A3C2-00048CBF7399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095130" y="229484"/>
            <a:ext cx="615749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0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D49A0D2-0039-5241-13CE-AA046594A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B0BF2B5B-D07E-4C64-A867-D2A033F8E587}"/>
              </a:ext>
            </a:extLst>
          </p:cNvPr>
          <p:cNvSpPr/>
          <p:nvPr/>
        </p:nvSpPr>
        <p:spPr>
          <a:xfrm>
            <a:off x="627015" y="1956987"/>
            <a:ext cx="9136387" cy="4344980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xmlns="" id="{8AB45174-ADCB-CCB8-91FD-0B8FE60A37FB}"/>
              </a:ext>
            </a:extLst>
          </p:cNvPr>
          <p:cNvSpPr/>
          <p:nvPr/>
        </p:nvSpPr>
        <p:spPr>
          <a:xfrm>
            <a:off x="627016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BEBCFC9-2094-4D30-5E88-AD2AAC9910B5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47F25DC1-0EF0-8FCE-EC12-BF13D24215FF}"/>
              </a:ext>
            </a:extLst>
          </p:cNvPr>
          <p:cNvSpPr/>
          <p:nvPr/>
        </p:nvSpPr>
        <p:spPr>
          <a:xfrm>
            <a:off x="627017" y="163628"/>
            <a:ext cx="147610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E161D04-B6AE-6DB3-3015-74CAE5E9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5F0312A7-08F5-BB4E-B2B0-C7A184546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264778"/>
              </p:ext>
            </p:extLst>
          </p:nvPr>
        </p:nvGraphicFramePr>
        <p:xfrm>
          <a:off x="627015" y="1376762"/>
          <a:ext cx="9136390" cy="5062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2925">
                  <a:extLst>
                    <a:ext uri="{9D8B030D-6E8A-4147-A177-3AD203B41FA5}">
                      <a16:colId xmlns:a16="http://schemas.microsoft.com/office/drawing/2014/main" xmlns="" val="3163916451"/>
                    </a:ext>
                  </a:extLst>
                </a:gridCol>
                <a:gridCol w="3142925">
                  <a:extLst>
                    <a:ext uri="{9D8B030D-6E8A-4147-A177-3AD203B41FA5}">
                      <a16:colId xmlns:a16="http://schemas.microsoft.com/office/drawing/2014/main" xmlns="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4168060387"/>
                    </a:ext>
                  </a:extLst>
                </a:gridCol>
              </a:tblGrid>
              <a:tr h="804102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ВЫРУЧКА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 руб.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РАБОЧИЕ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0089541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</a:t>
                      </a:r>
                      <a:r>
                        <a:rPr lang="ru-RU" sz="900" b="1" i="0" spc="-1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Антипинское</a:t>
                      </a:r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Разведение свиней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(в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ыращивание зерновых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ыращивание зернобобовых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роизводство мяса и пищевых субпродуктов в замороженном,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роизводство продукции из мяса убойных животных и мяса птиц)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791793,0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361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18720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548693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</a:t>
                      </a:r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«Труд»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Смешанное сельское хозяйство (выращивание зернобобовых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ыращивание прочих однолетних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ыращивание прочих многолетних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азведение молочного крупного рогатого скота, производство сырого молока)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294301,0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3048518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148240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СПК «Заря»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Смешанное сельское хозяйство (выращивание зерновых культур, выращивание зернобобовых культур,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разведение молочного крупного рогатого скота, производство сырого молока)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197954,0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045943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0183076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МУП «Коммунальщик»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Передача пара и горячей воды (тепловой энергии)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38402,0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008575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3355084"/>
                  </a:ext>
                </a:extLst>
              </a:tr>
              <a:tr h="2776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80000" marR="3600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8000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7183761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F127894-A823-802A-D158-07CFF374686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5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3090561-299F-E9EE-5D3B-1789FBF90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BA19B2A8-7E6D-4C86-13F9-15D2E361B4EA}"/>
              </a:ext>
            </a:extLst>
          </p:cNvPr>
          <p:cNvSpPr/>
          <p:nvPr/>
        </p:nvSpPr>
        <p:spPr>
          <a:xfrm>
            <a:off x="5289747" y="4091991"/>
            <a:ext cx="4497839" cy="2215829"/>
          </a:xfrm>
          <a:prstGeom prst="roundRect">
            <a:avLst>
              <a:gd name="adj" fmla="val 1004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оголовье более 2400 голов КРС, из них 800 коров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олее 6800 тонн сырого молока в год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олее 400 тонн мяса КРС в живом весе в год</a:t>
            </a: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олее 5300 тонн зерновых и зернобобовых в год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dirty="0">
              <a:solidFill>
                <a:srgbClr val="4756A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B5FA551-47AC-2027-DF9E-6DA2996BE9D6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КЛЮЧЕВЫЕ КОМПЕТЕНЦИИ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27C5DB63-4410-D25C-57F0-6E55622C7C8B}"/>
              </a:ext>
            </a:extLst>
          </p:cNvPr>
          <p:cNvSpPr/>
          <p:nvPr/>
        </p:nvSpPr>
        <p:spPr>
          <a:xfrm>
            <a:off x="627017" y="163628"/>
            <a:ext cx="150353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компетенции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42BCB5DB-C510-B5B8-EB9A-765661F021D1}"/>
              </a:ext>
            </a:extLst>
          </p:cNvPr>
          <p:cNvSpPr/>
          <p:nvPr/>
        </p:nvSpPr>
        <p:spPr>
          <a:xfrm>
            <a:off x="627017" y="1401546"/>
            <a:ext cx="4497842" cy="775597"/>
          </a:xfrm>
          <a:prstGeom prst="roundRect">
            <a:avLst>
              <a:gd name="adj" fmla="val 262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АО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«</a:t>
            </a:r>
            <a:r>
              <a:rPr kumimoji="0" lang="ru-RU" sz="11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Антипинское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 из крупных предприятий Алтайского края по разведению свиней </a:t>
            </a:r>
            <a:endParaRPr lang="ru-RU" sz="9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6F4E5C5E-6BED-2771-4330-DDA765ACD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2489CA34-5BEB-8A6F-06C5-F5487AAD713D}"/>
              </a:ext>
            </a:extLst>
          </p:cNvPr>
          <p:cNvSpPr/>
          <p:nvPr/>
        </p:nvSpPr>
        <p:spPr>
          <a:xfrm>
            <a:off x="627012" y="4122326"/>
            <a:ext cx="4497839" cy="2215829"/>
          </a:xfrm>
          <a:prstGeom prst="roundRect">
            <a:avLst>
              <a:gd name="adj" fmla="val 1004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поголовье более 30000 свиней</a:t>
            </a: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веден в эксплуатацию цех по переработке мяса</a:t>
            </a: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1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kumimoji="0" lang="ru-RU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олее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5500 тонн мяса свинины в живом весе в год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олее 450 тонн мяса и мясных полуфабрикатов в год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100 % обеспеченность кормами 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dirty="0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AE43559E-585B-73F2-B81C-293EA77A378C}"/>
              </a:ext>
            </a:extLst>
          </p:cNvPr>
          <p:cNvSpPr/>
          <p:nvPr/>
        </p:nvSpPr>
        <p:spPr>
          <a:xfrm>
            <a:off x="5289755" y="1401546"/>
            <a:ext cx="4497842" cy="775597"/>
          </a:xfrm>
          <a:prstGeom prst="roundRect">
            <a:avLst>
              <a:gd name="adj" fmla="val 262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«Труд»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xmlns="" id="{E1265C1A-14DC-3BDC-9FFD-A3FD825A9C3C}"/>
              </a:ext>
            </a:extLst>
          </p:cNvPr>
          <p:cNvSpPr/>
          <p:nvPr/>
        </p:nvSpPr>
        <p:spPr>
          <a:xfrm>
            <a:off x="627009" y="2294836"/>
            <a:ext cx="4497842" cy="775597"/>
          </a:xfrm>
          <a:prstGeom prst="roundRect">
            <a:avLst>
              <a:gd name="adj" fmla="val 262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рынке более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60 лет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32603C95-6E10-6D91-D725-80437CE13FAE}"/>
              </a:ext>
            </a:extLst>
          </p:cNvPr>
          <p:cNvSpPr/>
          <p:nvPr/>
        </p:nvSpPr>
        <p:spPr>
          <a:xfrm>
            <a:off x="5289747" y="2294836"/>
            <a:ext cx="4497842" cy="775597"/>
          </a:xfrm>
          <a:prstGeom prst="roundRect">
            <a:avLst>
              <a:gd name="adj" fmla="val 262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рынке более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лет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9C00D7DA-3BDD-EBCD-4219-D20983AF0ED0}"/>
              </a:ext>
            </a:extLst>
          </p:cNvPr>
          <p:cNvSpPr/>
          <p:nvPr/>
        </p:nvSpPr>
        <p:spPr>
          <a:xfrm>
            <a:off x="627009" y="3193414"/>
            <a:ext cx="4497842" cy="775597"/>
          </a:xfrm>
          <a:prstGeom prst="roundRect">
            <a:avLst>
              <a:gd name="adj" fmla="val 262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производитель мяса свинины в живом весе и мясных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полуфабрикатов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Скругленный прямоугольник 37">
            <a:extLst>
              <a:ext uri="{FF2B5EF4-FFF2-40B4-BE49-F238E27FC236}">
                <a16:creationId xmlns:a16="http://schemas.microsoft.com/office/drawing/2014/main" xmlns="" id="{F2BDC7A8-D16D-712D-09B3-015B8842E731}"/>
              </a:ext>
            </a:extLst>
          </p:cNvPr>
          <p:cNvSpPr/>
          <p:nvPr/>
        </p:nvSpPr>
        <p:spPr>
          <a:xfrm>
            <a:off x="5289747" y="3193414"/>
            <a:ext cx="4497842" cy="775597"/>
          </a:xfrm>
          <a:prstGeom prst="roundRect">
            <a:avLst>
              <a:gd name="adj" fmla="val 262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производитель зерновых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и зернобобовых, сырого молока, мяса КРС в живом весе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1448E8-E087-7CFF-1736-EA4126F6B60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30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CAE4DF3-4069-426F-765E-1A32C16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A7D13D97-88D9-27E6-6C22-29FB7739103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A09EC2F-CF31-786D-D4D8-C17159FE658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 И ТРЕНДЫ РАЗВИТИЯ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4F7A3946-1845-FA66-5792-4AAE01563317}"/>
              </a:ext>
            </a:extLst>
          </p:cNvPr>
          <p:cNvSpPr/>
          <p:nvPr/>
        </p:nvSpPr>
        <p:spPr>
          <a:xfrm>
            <a:off x="627017" y="163628"/>
            <a:ext cx="1430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9BF11437-93BC-C50D-E4F1-D7C84805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8DFD040F-E768-5ADE-B5B2-62A957EAB713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rgbClr val="4756A0"/>
              </a:solidFill>
            </a:endParaRP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E892DF85-E276-19EC-9AE4-EDF25C1DD3F8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11A4B8E0-BDA8-FF6A-9BD0-97F7BBC9403A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C02EF7BD-C028-6329-5305-8F88F1AC95F6}"/>
              </a:ext>
            </a:extLst>
          </p:cNvPr>
          <p:cNvSpPr/>
          <p:nvPr/>
        </p:nvSpPr>
        <p:spPr>
          <a:xfrm>
            <a:off x="627017" y="2326110"/>
            <a:ext cx="2195998" cy="1195613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СЕЛЬСКОЕ ХОЗЯЙСТВО</a:t>
            </a: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ru-RU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Растениеводство</a:t>
            </a:r>
          </a:p>
          <a:p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животноводство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7BE4B10B-9BE5-5535-7DC1-84A76C3E4FF9}"/>
              </a:ext>
            </a:extLst>
          </p:cNvPr>
          <p:cNvSpPr/>
          <p:nvPr/>
        </p:nvSpPr>
        <p:spPr>
          <a:xfrm>
            <a:off x="2991550" y="2426100"/>
            <a:ext cx="2195998" cy="1078664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ru-RU" sz="7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ифровизация</a:t>
            </a:r>
            <a:r>
              <a:rPr lang="ru-RU" sz="7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внедрение информационных технологий технологий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9CD9B1A4-5B87-CACD-4C89-1F5A2879F8A7}"/>
              </a:ext>
            </a:extLst>
          </p:cNvPr>
          <p:cNvSpPr/>
          <p:nvPr/>
        </p:nvSpPr>
        <p:spPr>
          <a:xfrm>
            <a:off x="2949268" y="3658949"/>
            <a:ext cx="2195998" cy="10416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7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оздание гибких производственных систем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451F4428-9FCA-5063-D656-8F80EF03FD67}"/>
              </a:ext>
            </a:extLst>
          </p:cNvPr>
          <p:cNvSpPr/>
          <p:nvPr/>
        </p:nvSpPr>
        <p:spPr>
          <a:xfrm>
            <a:off x="2954593" y="4891798"/>
            <a:ext cx="2195998" cy="1071681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всестороннее развитие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xmlns="" id="{446787C7-71E0-4401-A234-F9D01230A173}"/>
              </a:ext>
            </a:extLst>
          </p:cNvPr>
          <p:cNvSpPr/>
          <p:nvPr/>
        </p:nvSpPr>
        <p:spPr>
          <a:xfrm>
            <a:off x="5319371" y="2407897"/>
            <a:ext cx="2195998" cy="1033639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технологичности производства и функциональности оборудования и машин</a:t>
            </a: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xmlns="" id="{E4CA7EB7-C354-EF11-6D62-CF3433AAF3E7}"/>
              </a:ext>
            </a:extLst>
          </p:cNvPr>
          <p:cNvSpPr/>
          <p:nvPr/>
        </p:nvSpPr>
        <p:spPr>
          <a:xfrm>
            <a:off x="5293064" y="3658949"/>
            <a:ext cx="2195998" cy="10416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kumimoji="0" lang="ru-RU" sz="7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ыстрая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адаптация к изменяющимся требованиям рынка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39C3BFB0-AC8C-DC51-95F1-FC5B2E117CFA}"/>
              </a:ext>
            </a:extLst>
          </p:cNvPr>
          <p:cNvSpPr/>
          <p:nvPr/>
        </p:nvSpPr>
        <p:spPr>
          <a:xfrm>
            <a:off x="5293064" y="4896457"/>
            <a:ext cx="2195998" cy="1101086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популярности округа, а также увеличение интереса трудоспособного   к работе в местных организациях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620A350A-0C83-6169-7BB7-91190AAC56AA}"/>
              </a:ext>
            </a:extLst>
          </p:cNvPr>
          <p:cNvSpPr/>
          <p:nvPr/>
        </p:nvSpPr>
        <p:spPr>
          <a:xfrm>
            <a:off x="7591598" y="2326110"/>
            <a:ext cx="2195998" cy="1107322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xmlns="" id="{5E94A2F5-2793-E16F-26F2-58AAB470AE7B}"/>
              </a:ext>
            </a:extLst>
          </p:cNvPr>
          <p:cNvSpPr/>
          <p:nvPr/>
        </p:nvSpPr>
        <p:spPr>
          <a:xfrm>
            <a:off x="7636860" y="3658949"/>
            <a:ext cx="2195998" cy="962746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kumimoji="0" lang="ru-RU" sz="7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роизводство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широкого ассортимента продукции</a:t>
            </a: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5A205FB9-C2AC-0FA9-A12E-99D0E94D43CB}"/>
              </a:ext>
            </a:extLst>
          </p:cNvPr>
          <p:cNvSpPr/>
          <p:nvPr/>
        </p:nvSpPr>
        <p:spPr>
          <a:xfrm>
            <a:off x="7645162" y="4976186"/>
            <a:ext cx="2195998" cy="987293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туристического потока, </a:t>
            </a: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кадров на предприятия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туристической привлекательности округа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0B159CCD-8DCC-35D9-D343-F8D7980C00D8}"/>
              </a:ext>
            </a:extLst>
          </p:cNvPr>
          <p:cNvSpPr/>
          <p:nvPr/>
        </p:nvSpPr>
        <p:spPr>
          <a:xfrm>
            <a:off x="621447" y="3658949"/>
            <a:ext cx="2195998" cy="1091955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ru-RU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мясной продукции и полуфабрикатов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xmlns="" id="{8EA64575-B412-1ABF-E226-D9E08A3F70D2}"/>
              </a:ext>
            </a:extLst>
          </p:cNvPr>
          <p:cNvSpPr/>
          <p:nvPr/>
        </p:nvSpPr>
        <p:spPr>
          <a:xfrm>
            <a:off x="621447" y="4891798"/>
            <a:ext cx="2195998" cy="1163766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ДЕЯТЕЛЬНОСТЬ АДМИНИСТРАТИВНАЯ</a:t>
            </a:r>
          </a:p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СОПУСТВУЮЩИЕ ДОПОЛНИТЕЛЬНЫЕ УСЛУГИ</a:t>
            </a: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0" name="Рисунок 59" descr="Мишень со сплошной заливкой">
            <a:extLst>
              <a:ext uri="{FF2B5EF4-FFF2-40B4-BE49-F238E27FC236}">
                <a16:creationId xmlns:a16="http://schemas.microsoft.com/office/drawing/2014/main" xmlns="" id="{A81A232F-CB3D-247F-434B-78C8D8C3F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270" y="2549826"/>
            <a:ext cx="360000" cy="360000"/>
          </a:xfrm>
          <a:prstGeom prst="rect">
            <a:avLst/>
          </a:prstGeom>
        </p:spPr>
      </p:pic>
      <p:pic>
        <p:nvPicPr>
          <p:cNvPr id="62" name="Рисунок 61" descr="Мишень со сплошной заливкой">
            <a:extLst>
              <a:ext uri="{FF2B5EF4-FFF2-40B4-BE49-F238E27FC236}">
                <a16:creationId xmlns:a16="http://schemas.microsoft.com/office/drawing/2014/main" xmlns="" id="{00CC93DE-FC64-D56E-17C6-6E314509E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2079" y="3780055"/>
            <a:ext cx="360000" cy="360000"/>
          </a:xfrm>
          <a:prstGeom prst="rect">
            <a:avLst/>
          </a:prstGeom>
        </p:spPr>
      </p:pic>
      <p:pic>
        <p:nvPicPr>
          <p:cNvPr id="65" name="Рисунок 64" descr="Щит со сплошной заливкой">
            <a:extLst>
              <a:ext uri="{FF2B5EF4-FFF2-40B4-BE49-F238E27FC236}">
                <a16:creationId xmlns:a16="http://schemas.microsoft.com/office/drawing/2014/main" xmlns="" id="{E8A80F92-20F9-65E4-220C-991DF547B2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53270" y="4976186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2BDE69E-A303-DD58-85DA-DBCA1EA2B97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6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EE1F72B-78FB-C0E5-AB47-4F01C1333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83604F0B-1B63-9830-5465-9207F27CD48C}"/>
              </a:ext>
            </a:extLst>
          </p:cNvPr>
          <p:cNvSpPr/>
          <p:nvPr/>
        </p:nvSpPr>
        <p:spPr>
          <a:xfrm>
            <a:off x="627015" y="1956987"/>
            <a:ext cx="9136387" cy="4344980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xmlns="" id="{4733D63F-9C91-7172-A732-28E6372E6603}"/>
              </a:ext>
            </a:extLst>
          </p:cNvPr>
          <p:cNvSpPr/>
          <p:nvPr/>
        </p:nvSpPr>
        <p:spPr>
          <a:xfrm>
            <a:off x="627016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A9F1C0A-0B2A-DA06-9CBA-B877B267DC3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РЕАЛИЗУЕММЫЕ ИНВЕСТИЦИОННЫЕ ПРОЕКТЫ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71DB78E3-261E-0A63-C832-846882E4B22E}"/>
              </a:ext>
            </a:extLst>
          </p:cNvPr>
          <p:cNvSpPr/>
          <p:nvPr/>
        </p:nvSpPr>
        <p:spPr>
          <a:xfrm>
            <a:off x="627017" y="163628"/>
            <a:ext cx="2334844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7163517-862E-F95A-CFC5-24B3C29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33D0F098-1E6E-711D-3B14-A0204797B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164341"/>
              </p:ext>
            </p:extLst>
          </p:nvPr>
        </p:nvGraphicFramePr>
        <p:xfrm>
          <a:off x="627015" y="1376761"/>
          <a:ext cx="9136390" cy="1821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2925">
                  <a:extLst>
                    <a:ext uri="{9D8B030D-6E8A-4147-A177-3AD203B41FA5}">
                      <a16:colId xmlns:a16="http://schemas.microsoft.com/office/drawing/2014/main" xmlns="" val="3163916451"/>
                    </a:ext>
                  </a:extLst>
                </a:gridCol>
                <a:gridCol w="3142925">
                  <a:extLst>
                    <a:ext uri="{9D8B030D-6E8A-4147-A177-3AD203B41FA5}">
                      <a16:colId xmlns:a16="http://schemas.microsoft.com/office/drawing/2014/main" xmlns="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xmlns="" val="4168060387"/>
                    </a:ext>
                  </a:extLst>
                </a:gridCol>
              </a:tblGrid>
              <a:tr h="787084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ИНВЕСТИЦИИ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 руб.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РЕАЛИЗАЦИИ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00895412"/>
                  </a:ext>
                </a:extLst>
              </a:tr>
              <a:tr h="103453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</a:t>
                      </a:r>
                      <a:r>
                        <a:rPr lang="ru-RU" sz="900" b="1" i="0" spc="-1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«Труд»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6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Сельское</a:t>
                      </a:r>
                      <a:r>
                        <a:rPr lang="ru-RU" sz="900" b="0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хозяйство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25,0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9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3-2024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61872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FEAC1D7-97FF-AE29-136F-32347288D2C7}"/>
              </a:ext>
            </a:extLst>
          </p:cNvPr>
          <p:cNvSpPr txBox="1"/>
          <p:nvPr/>
        </p:nvSpPr>
        <p:spPr>
          <a:xfrm>
            <a:off x="627015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70" y="2554357"/>
            <a:ext cx="359695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4697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6CCE0D6-7DF6-78BC-6745-3F7E234FF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041D042B-3B53-D8B6-B4DC-E053370D7C6B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ЭКОЛОГИЯ И ТУРИЗМ</a:t>
            </a:r>
            <a:endParaRPr lang="x-none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CB5D2CC5-5135-0057-EAB2-D6909D185EC2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МЕДИЦИНА</a:t>
            </a: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94B40483-324B-CDF9-5457-8B58D46D878F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ПРЕДПРИНИМАТЕЛЬСТВА</a:t>
            </a: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13238D4C-D3CA-3C40-9E20-F77BB5E78E3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ОТКРЫТИЕ </a:t>
            </a:r>
          </a:p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НОВОГО БИЗНЕСА</a:t>
            </a:r>
            <a:endParaRPr lang="x-none" dirty="0"/>
          </a:p>
        </p:txBody>
      </p:sp>
      <p:sp>
        <p:nvSpPr>
          <p:cNvPr id="249" name="Скругленный прямоугольник 248">
            <a:extLst>
              <a:ext uri="{FF2B5EF4-FFF2-40B4-BE49-F238E27FC236}">
                <a16:creationId xmlns:a16="http://schemas.microsoft.com/office/drawing/2014/main" xmlns="" id="{3B229075-F001-5284-9486-1B571DB05AE7}"/>
              </a:ext>
            </a:extLst>
          </p:cNvPr>
          <p:cNvSpPr/>
          <p:nvPr/>
        </p:nvSpPr>
        <p:spPr>
          <a:xfrm>
            <a:off x="7598612" y="2269714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28CEE0DC-4273-C27E-8A3C-C5D1BB40E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39F97C97-8F87-4D15-DD0F-74FDCD782132}"/>
              </a:ext>
            </a:extLst>
          </p:cNvPr>
          <p:cNvSpPr/>
          <p:nvPr/>
        </p:nvSpPr>
        <p:spPr>
          <a:xfrm>
            <a:off x="627016" y="2269714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:a16="http://schemas.microsoft.com/office/drawing/2014/main" xmlns="" id="{337F781C-DC1B-0C6C-6FC9-D556840BFDCD}"/>
              </a:ext>
            </a:extLst>
          </p:cNvPr>
          <p:cNvSpPr/>
          <p:nvPr/>
        </p:nvSpPr>
        <p:spPr>
          <a:xfrm>
            <a:off x="2912790" y="2152358"/>
            <a:ext cx="2196000" cy="4038109"/>
          </a:xfrm>
          <a:prstGeom prst="roundRect">
            <a:avLst>
              <a:gd name="adj" fmla="val 115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:a16="http://schemas.microsoft.com/office/drawing/2014/main" xmlns="" id="{6AE1CBD3-7EE8-EDB1-211F-63CB82334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253399" y="2397281"/>
            <a:ext cx="360000" cy="360000"/>
          </a:xfrm>
          <a:prstGeom prst="rect">
            <a:avLst/>
          </a:prstGeom>
        </p:spPr>
      </p:pic>
      <p:sp>
        <p:nvSpPr>
          <p:cNvPr id="221" name="Скругленный прямоугольник 220">
            <a:extLst>
              <a:ext uri="{FF2B5EF4-FFF2-40B4-BE49-F238E27FC236}">
                <a16:creationId xmlns:a16="http://schemas.microsoft.com/office/drawing/2014/main" xmlns="" id="{3EB81144-74B3-A3ED-2E67-D01C2E3D9989}"/>
              </a:ext>
            </a:extLst>
          </p:cNvPr>
          <p:cNvSpPr/>
          <p:nvPr/>
        </p:nvSpPr>
        <p:spPr>
          <a:xfrm>
            <a:off x="5312838" y="2269714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94730B4-A050-E830-ECD6-BBBF7E2E97D9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F28E1C5E-2F00-951F-A7E4-795E2E7F77CE}"/>
              </a:ext>
            </a:extLst>
          </p:cNvPr>
          <p:cNvSpPr/>
          <p:nvPr/>
        </p:nvSpPr>
        <p:spPr>
          <a:xfrm>
            <a:off x="627016" y="163628"/>
            <a:ext cx="146304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 descr="Портфель со сплошной заливкой">
            <a:extLst>
              <a:ext uri="{FF2B5EF4-FFF2-40B4-BE49-F238E27FC236}">
                <a16:creationId xmlns:a16="http://schemas.microsoft.com/office/drawing/2014/main" xmlns="" id="{70EFE74E-CFED-EF9E-4E2B-C173DB5DF3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580976" y="2397281"/>
            <a:ext cx="360000" cy="360000"/>
          </a:xfrm>
          <a:prstGeom prst="rect">
            <a:avLst/>
          </a:prstGeom>
        </p:spPr>
      </p:pic>
      <p:pic>
        <p:nvPicPr>
          <p:cNvPr id="12" name="Рисунок 11" descr="Приблизить со сплошной заливкой">
            <a:extLst>
              <a:ext uri="{FF2B5EF4-FFF2-40B4-BE49-F238E27FC236}">
                <a16:creationId xmlns:a16="http://schemas.microsoft.com/office/drawing/2014/main" xmlns="" id="{0D92D59F-443B-6676-F177-A93701E6C8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902986" y="2397281"/>
            <a:ext cx="360000" cy="360000"/>
          </a:xfrm>
          <a:prstGeom prst="rect">
            <a:avLst/>
          </a:prstGeom>
        </p:spPr>
      </p:pic>
      <p:pic>
        <p:nvPicPr>
          <p:cNvPr id="13" name="Рисунок 12" descr="Растение со сплошной заливкой">
            <a:extLst>
              <a:ext uri="{FF2B5EF4-FFF2-40B4-BE49-F238E27FC236}">
                <a16:creationId xmlns:a16="http://schemas.microsoft.com/office/drawing/2014/main" xmlns="" id="{04654EEF-3B11-AE1B-E554-88FA80EF1D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243785" y="2299814"/>
            <a:ext cx="360000" cy="36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D46129F-8145-0BA3-6ADE-B0F0649B9EA3}"/>
              </a:ext>
            </a:extLst>
          </p:cNvPr>
          <p:cNvSpPr txBox="1"/>
          <p:nvPr/>
        </p:nvSpPr>
        <p:spPr>
          <a:xfrm>
            <a:off x="825399" y="2889210"/>
            <a:ext cx="1900383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стоматологических услуг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4756A0"/>
              </a:buClr>
            </a:pPr>
            <a:endParaRPr lang="en-US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Многопрофильный </a:t>
            </a:r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детский центр с широким спектром </a:t>
            </a:r>
            <a:r>
              <a:rPr lang="ru-RU" sz="9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Детский оздоровительный лагерь</a:t>
            </a: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345CBD2-909E-A10E-31BD-6D04FACA9677}"/>
              </a:ext>
            </a:extLst>
          </p:cNvPr>
          <p:cNvSpPr txBox="1"/>
          <p:nvPr/>
        </p:nvSpPr>
        <p:spPr>
          <a:xfrm>
            <a:off x="3147408" y="2889210"/>
            <a:ext cx="1900383" cy="20774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Исследовательский центр для предприятий малого          и микробизнеса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Технологический центр       для предприятий малого          и микробизнеса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Компания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оказывающая консультационную поддержку предприятиям: помощь в получении грантов, проработке проектов, поиске инвестиционных ниш и пр.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36545CB-8A76-A6A7-72FB-255EE557C593}"/>
              </a:ext>
            </a:extLst>
          </p:cNvPr>
          <p:cNvSpPr txBox="1"/>
          <p:nvPr/>
        </p:nvSpPr>
        <p:spPr>
          <a:xfrm>
            <a:off x="5469033" y="2889210"/>
            <a:ext cx="1900383" cy="1523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Предприятие 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добыче и переработке полезных минералов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редприятия 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деревообработке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Рыбоводческая ферма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Гостиничный бизнес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7DCC2DF-5EF1-D88D-3BB7-59FF7AF74F4E}"/>
              </a:ext>
            </a:extLst>
          </p:cNvPr>
          <p:cNvSpPr txBox="1"/>
          <p:nvPr/>
        </p:nvSpPr>
        <p:spPr>
          <a:xfrm>
            <a:off x="7665033" y="2757281"/>
            <a:ext cx="1900383" cy="1800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Clr>
                <a:srgbClr val="4756A0"/>
              </a:buClr>
            </a:pPr>
            <a:endParaRPr lang="ru-RU" sz="9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спортивного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событийного туризма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лыже -роллерной трассы </a:t>
            </a: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 smtClean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Обустройство тропы здоровья в </a:t>
            </a:r>
            <a:r>
              <a:rPr lang="ru-RU" sz="9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с.Тогул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A88E441-07D1-91D7-7BFA-4D1DCB1665E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МУНИЦИПАЛЬНОГОГ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95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62CA7548-6045-4ECD-4A16-A7415314D93C}"/>
              </a:ext>
            </a:extLst>
          </p:cNvPr>
          <p:cNvSpPr/>
          <p:nvPr/>
        </p:nvSpPr>
        <p:spPr>
          <a:xfrm>
            <a:off x="531232" y="3404521"/>
            <a:ext cx="3688475" cy="845875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lvl="0" algn="just"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Ознакомиться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подробной информацией о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площадках,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точках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подключения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ресурсных мощностях, транспортной и инженерной инфраструктуре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можно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официальном сайте Администрации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0" i="0" u="none" strike="noStrike" kern="1200" cap="none" spc="0" normalizeH="0" noProof="0" dirty="0" err="1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Тогульского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района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http://togul.org/taxonomy/term/346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ru-RU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9EE9BF0B-A955-72BD-BF57-41E9CFEF29D7}"/>
              </a:ext>
            </a:extLst>
          </p:cNvPr>
          <p:cNvSpPr/>
          <p:nvPr/>
        </p:nvSpPr>
        <p:spPr>
          <a:xfrm>
            <a:off x="442126" y="4533558"/>
            <a:ext cx="3780952" cy="837352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lvl="0"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Ознакомиться с реестром муниципального имущества в округе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можно</a:t>
            </a:r>
            <a:r>
              <a:rPr kumimoji="0" lang="ru-RU" sz="800" b="0" i="0" u="none" strike="noStrike" kern="1200" cap="none" spc="0" normalizeH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на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официальном </a:t>
            </a:r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сайте Администрации </a:t>
            </a:r>
            <a:r>
              <a:rPr lang="ru-RU" sz="80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Тогульского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района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592778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6" y="163628"/>
            <a:ext cx="2320959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442126" y="1644185"/>
            <a:ext cx="3780952" cy="1340682"/>
          </a:xfrm>
          <a:prstGeom prst="roundRect">
            <a:avLst>
              <a:gd name="adj" fmla="val 22570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E6D9E1F9-3174-97AD-989C-6D9ADCBE2F71}"/>
              </a:ext>
            </a:extLst>
          </p:cNvPr>
          <p:cNvSpPr txBox="1"/>
          <p:nvPr/>
        </p:nvSpPr>
        <p:spPr>
          <a:xfrm>
            <a:off x="733437" y="2092563"/>
            <a:ext cx="4489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x-none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xmlns="" id="{58C2C973-5563-55D5-F202-5DA06EA91736}"/>
              </a:ext>
            </a:extLst>
          </p:cNvPr>
          <p:cNvSpPr txBox="1"/>
          <p:nvPr/>
        </p:nvSpPr>
        <p:spPr>
          <a:xfrm>
            <a:off x="1182422" y="2097256"/>
            <a:ext cx="3088127" cy="58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</a:t>
            </a: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ПЛОЩАДКИ 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(земли сельскохозяйственного назначения)</a:t>
            </a:r>
            <a:endParaRPr 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1" name="Рисунок 170" descr="Интернет со сплошной заливкой">
            <a:extLst>
              <a:ext uri="{FF2B5EF4-FFF2-40B4-BE49-F238E27FC236}">
                <a16:creationId xmlns:a16="http://schemas.microsoft.com/office/drawing/2014/main" xmlns="" id="{00F6B643-AEC0-8141-3916-0C9E8889A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627016" y="3603042"/>
            <a:ext cx="360000" cy="360000"/>
          </a:xfrm>
          <a:prstGeom prst="rect">
            <a:avLst/>
          </a:prstGeom>
        </p:spPr>
      </p:pic>
      <p:pic>
        <p:nvPicPr>
          <p:cNvPr id="172" name="Рисунок 171" descr="Интернет со сплошной заливкой">
            <a:extLst>
              <a:ext uri="{FF2B5EF4-FFF2-40B4-BE49-F238E27FC236}">
                <a16:creationId xmlns:a16="http://schemas.microsoft.com/office/drawing/2014/main" xmlns="" id="{2384CCAE-E434-A850-0F75-819F1F8AC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31233" y="4861240"/>
            <a:ext cx="360000" cy="36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573855-2890-5E85-14C0-7DA28851F63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14389" y="1545372"/>
            <a:ext cx="5273209" cy="4523832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6843580" y="3485742"/>
            <a:ext cx="307413" cy="272343"/>
          </a:xfrm>
          <a:prstGeom prst="ellipse">
            <a:avLst/>
          </a:prstGeom>
          <a:solidFill>
            <a:srgbClr val="FEFE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756A0"/>
                </a:solidFill>
              </a:rPr>
              <a:t>1</a:t>
            </a:r>
            <a:endParaRPr lang="ru-RU" dirty="0">
              <a:solidFill>
                <a:srgbClr val="4756A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150993" y="3434493"/>
            <a:ext cx="318864" cy="296116"/>
          </a:xfrm>
          <a:prstGeom prst="ellipse">
            <a:avLst/>
          </a:prstGeom>
          <a:solidFill>
            <a:srgbClr val="F1F1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4756A0"/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6922967" y="3675641"/>
            <a:ext cx="325230" cy="295420"/>
          </a:xfrm>
          <a:prstGeom prst="ellipse">
            <a:avLst/>
          </a:prstGeom>
          <a:solidFill>
            <a:srgbClr val="FBFB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756A0"/>
                </a:solidFill>
              </a:rPr>
              <a:t>3</a:t>
            </a:r>
            <a:endParaRPr lang="ru-RU" dirty="0">
              <a:solidFill>
                <a:srgbClr val="4756A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248197" y="3669140"/>
            <a:ext cx="294681" cy="251368"/>
          </a:xfrm>
          <a:prstGeom prst="ellipse">
            <a:avLst/>
          </a:prstGeom>
          <a:solidFill>
            <a:srgbClr val="FCFC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756A0"/>
                </a:solidFill>
              </a:rPr>
              <a:t>4</a:t>
            </a:r>
            <a:endParaRPr lang="ru-RU" dirty="0">
              <a:solidFill>
                <a:srgbClr val="4756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0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FC70EFB-A1FF-D561-3A63-16A2697A6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B9D1D969-8F86-E80D-DECA-A11A5C6E5076}"/>
              </a:ext>
            </a:extLst>
          </p:cNvPr>
          <p:cNvSpPr/>
          <p:nvPr/>
        </p:nvSpPr>
        <p:spPr>
          <a:xfrm>
            <a:off x="627016" y="1401546"/>
            <a:ext cx="2195999" cy="775597"/>
          </a:xfrm>
          <a:prstGeom prst="roundRect">
            <a:avLst>
              <a:gd name="adj" fmla="val 32405"/>
            </a:avLst>
          </a:prstGeom>
          <a:noFill/>
          <a:ln>
            <a:solidFill>
              <a:srgbClr val="D1D1D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40C01CA-C287-89F8-7489-147F18CBED12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ДИАГНОСТИЧЕСКАЯ КАРТА МО ПО РАБОТЕ                                С ИНВЕСТОРАМИ И МЕХАНИЗМ РАБОТЬ</a:t>
            </a:r>
            <a:r>
              <a:rPr lang="en" sz="2400" b="1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 НИМИ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CCC73B85-D007-B69D-B706-5E327344A476}"/>
              </a:ext>
            </a:extLst>
          </p:cNvPr>
          <p:cNvSpPr/>
          <p:nvPr/>
        </p:nvSpPr>
        <p:spPr>
          <a:xfrm>
            <a:off x="627016" y="163628"/>
            <a:ext cx="158679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методология разработки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:a16="http://schemas.microsoft.com/office/drawing/2014/main" xmlns="" id="{3357558C-0A85-0117-46FB-F329604FB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FC460D8B-A2D5-EB35-FFCE-B53F28685B34}"/>
              </a:ext>
            </a:extLst>
          </p:cNvPr>
          <p:cNvSpPr/>
          <p:nvPr/>
        </p:nvSpPr>
        <p:spPr>
          <a:xfrm>
            <a:off x="2954593" y="1401546"/>
            <a:ext cx="3348000" cy="775597"/>
          </a:xfrm>
          <a:prstGeom prst="roundRect">
            <a:avLst>
              <a:gd name="adj" fmla="val 33100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КАК ЕСТЬ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C391C53-720A-96BE-9A55-A777FD939A6A}"/>
              </a:ext>
            </a:extLst>
          </p:cNvPr>
          <p:cNvSpPr/>
          <p:nvPr/>
        </p:nvSpPr>
        <p:spPr>
          <a:xfrm>
            <a:off x="620407" y="2283851"/>
            <a:ext cx="2194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ИНФОРМИРОВАНИЕ ИНВЕСТОРОВ            И ПРЕДПРИНИМАТЕЛЕИ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3263EEAE-FEDF-4B38-6170-68E3C9246E3B}"/>
              </a:ext>
            </a:extLst>
          </p:cNvPr>
          <p:cNvSpPr/>
          <p:nvPr/>
        </p:nvSpPr>
        <p:spPr>
          <a:xfrm>
            <a:off x="620406" y="2876559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РАСПРЕДЕЛЕНИЕ ПЛОЩАДОК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4C6DBF16-191C-434B-8D6E-FE514DDE4EBC}"/>
              </a:ext>
            </a:extLst>
          </p:cNvPr>
          <p:cNvSpPr/>
          <p:nvPr/>
        </p:nvSpPr>
        <p:spPr>
          <a:xfrm>
            <a:off x="620406" y="3469267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algn="ctr"/>
            <a:endParaRPr lang="x-none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6883FA95-A71D-29DF-60BE-FAF5B0A60D5C}"/>
              </a:ext>
            </a:extLst>
          </p:cNvPr>
          <p:cNvSpPr/>
          <p:nvPr/>
        </p:nvSpPr>
        <p:spPr>
          <a:xfrm>
            <a:off x="620406" y="4061975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algn="ctr"/>
            <a:endParaRPr lang="x-none"/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CFD6CE53-58D8-A966-7A1A-4AA928A9B291}"/>
              </a:ext>
            </a:extLst>
          </p:cNvPr>
          <p:cNvSpPr/>
          <p:nvPr/>
        </p:nvSpPr>
        <p:spPr>
          <a:xfrm>
            <a:off x="620406" y="4654683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РЕШЕНИЕ И УСКОРЕНИЕ РАССМОТРЕНИЯ АДМИНИСТРАТИВНЫХ ВОПРОСОВ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xmlns="" id="{C4784D0C-C0E6-CDCD-9856-24BA243718F6}"/>
              </a:ext>
            </a:extLst>
          </p:cNvPr>
          <p:cNvSpPr/>
          <p:nvPr/>
        </p:nvSpPr>
        <p:spPr>
          <a:xfrm>
            <a:off x="620406" y="5247391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algn="ctr"/>
            <a:endParaRPr lang="x-none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xmlns="" id="{9D9224EF-80AA-1AB2-8E2B-866EBD1CB0E9}"/>
              </a:ext>
            </a:extLst>
          </p:cNvPr>
          <p:cNvSpPr/>
          <p:nvPr/>
        </p:nvSpPr>
        <p:spPr>
          <a:xfrm>
            <a:off x="620406" y="5840100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algn="ctr"/>
            <a:endParaRPr lang="x-none"/>
          </a:p>
        </p:txBody>
      </p:sp>
      <p:sp>
        <p:nvSpPr>
          <p:cNvPr id="38" name="Скругленный прямоугольник 37">
            <a:extLst>
              <a:ext uri="{FF2B5EF4-FFF2-40B4-BE49-F238E27FC236}">
                <a16:creationId xmlns:a16="http://schemas.microsoft.com/office/drawing/2014/main" xmlns="" id="{B1E128B1-995E-EC41-5EB8-A39E158581E1}"/>
              </a:ext>
            </a:extLst>
          </p:cNvPr>
          <p:cNvSpPr/>
          <p:nvPr/>
        </p:nvSpPr>
        <p:spPr>
          <a:xfrm>
            <a:off x="6439596" y="1400481"/>
            <a:ext cx="3348000" cy="775597"/>
          </a:xfrm>
          <a:prstGeom prst="roundRect">
            <a:avLst>
              <a:gd name="adj" fmla="val 331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КАК ДОЛЖНО БЫТЬ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C2F7540E-092E-60C6-7571-A4EF5CD19B88}"/>
              </a:ext>
            </a:extLst>
          </p:cNvPr>
          <p:cNvSpPr/>
          <p:nvPr/>
        </p:nvSpPr>
        <p:spPr>
          <a:xfrm>
            <a:off x="2954593" y="228385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Сайт администрации, регулярная коммуникация                         с предпринимателями (рассылки на почты предпринимателей, звонки, ежегодные встречи)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B1A71364-7219-9B02-0F5E-032DE88FD20A}"/>
              </a:ext>
            </a:extLst>
          </p:cNvPr>
          <p:cNvSpPr/>
          <p:nvPr/>
        </p:nvSpPr>
        <p:spPr>
          <a:xfrm>
            <a:off x="2954593" y="2876559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 всегда достаточно инвесторов для проведения тендерной процедуры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xmlns="" id="{7D859C09-30DF-66FB-2753-8AF67BC2F27A}"/>
              </a:ext>
            </a:extLst>
          </p:cNvPr>
          <p:cNvSpPr/>
          <p:nvPr/>
        </p:nvSpPr>
        <p:spPr>
          <a:xfrm>
            <a:off x="2954593" y="3469267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B503E6F3-9BA9-736C-8997-1A19BDFDE55B}"/>
              </a:ext>
            </a:extLst>
          </p:cNvPr>
          <p:cNvSpPr/>
          <p:nvPr/>
        </p:nvSpPr>
        <p:spPr>
          <a:xfrm>
            <a:off x="2954593" y="4061975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5" name="Скругленный прямоугольник 44">
            <a:extLst>
              <a:ext uri="{FF2B5EF4-FFF2-40B4-BE49-F238E27FC236}">
                <a16:creationId xmlns:a16="http://schemas.microsoft.com/office/drawing/2014/main" xmlns="" id="{90A026D4-720E-6A15-BA60-176A2D0864BE}"/>
              </a:ext>
            </a:extLst>
          </p:cNvPr>
          <p:cNvSpPr/>
          <p:nvPr/>
        </p:nvSpPr>
        <p:spPr>
          <a:xfrm>
            <a:off x="2954593" y="4654683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Личное сопровождение и контроль инвестиционным уполномоченным каждого крупного проекта на всех  стадиях его реализации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5C80F8D5-9284-0997-F20F-D5F70709BA6B}"/>
              </a:ext>
            </a:extLst>
          </p:cNvPr>
          <p:cNvSpPr/>
          <p:nvPr/>
        </p:nvSpPr>
        <p:spPr>
          <a:xfrm>
            <a:off x="2954593" y="524739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587BB692-BB68-A96A-CE3E-27B0341F4A21}"/>
              </a:ext>
            </a:extLst>
          </p:cNvPr>
          <p:cNvSpPr/>
          <p:nvPr/>
        </p:nvSpPr>
        <p:spPr>
          <a:xfrm>
            <a:off x="2954593" y="5840100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xmlns="" id="{9AF7ABEC-783A-2BF0-D560-E0555624AD14}"/>
              </a:ext>
            </a:extLst>
          </p:cNvPr>
          <p:cNvSpPr/>
          <p:nvPr/>
        </p:nvSpPr>
        <p:spPr>
          <a:xfrm>
            <a:off x="6440781" y="228385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Сайт администрации, статьи на сайтах для инвесторов              и предпринимателей, регулярная коммуникация</a:t>
            </a:r>
            <a:r>
              <a:rPr kumimoji="0" lang="en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  с предпринимателями (почтовая рассылка, звонки,       общий чат администрации с предпринимателями)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xmlns="" id="{773E7195-35FF-216B-640A-E84CFD06B73E}"/>
              </a:ext>
            </a:extLst>
          </p:cNvPr>
          <p:cNvSpPr/>
          <p:nvPr/>
        </p:nvSpPr>
        <p:spPr>
          <a:xfrm>
            <a:off x="6440781" y="2876559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Привлечение инвесторов для распределения площадок через тендерную процедуру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Скругленный прямоугольник 53">
            <a:extLst>
              <a:ext uri="{FF2B5EF4-FFF2-40B4-BE49-F238E27FC236}">
                <a16:creationId xmlns:a16="http://schemas.microsoft.com/office/drawing/2014/main" xmlns="" id="{28F6FF4D-AEED-8AB5-6849-0B7A290DC785}"/>
              </a:ext>
            </a:extLst>
          </p:cNvPr>
          <p:cNvSpPr/>
          <p:nvPr/>
        </p:nvSpPr>
        <p:spPr>
          <a:xfrm>
            <a:off x="6440781" y="3469267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xmlns="" id="{4DA3611C-DDED-E11A-A341-EB83BDAB6CA0}"/>
              </a:ext>
            </a:extLst>
          </p:cNvPr>
          <p:cNvSpPr/>
          <p:nvPr/>
        </p:nvSpPr>
        <p:spPr>
          <a:xfrm>
            <a:off x="6440781" y="4061975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421A2ED1-F024-4A7A-BD56-4C7BB30C0C67}"/>
              </a:ext>
            </a:extLst>
          </p:cNvPr>
          <p:cNvSpPr/>
          <p:nvPr/>
        </p:nvSpPr>
        <p:spPr>
          <a:xfrm>
            <a:off x="6440781" y="4654683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Личное сопровождение и контроль инвестиционным уполномоченным каждого крупного проекта на всех  стадиях его реализации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Скругленный прямоугольник 58">
            <a:extLst>
              <a:ext uri="{FF2B5EF4-FFF2-40B4-BE49-F238E27FC236}">
                <a16:creationId xmlns:a16="http://schemas.microsoft.com/office/drawing/2014/main" xmlns="" id="{472E3AEB-A774-97BE-7C3F-BB05307E9C51}"/>
              </a:ext>
            </a:extLst>
          </p:cNvPr>
          <p:cNvSpPr/>
          <p:nvPr/>
        </p:nvSpPr>
        <p:spPr>
          <a:xfrm>
            <a:off x="6440781" y="524739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0" name="Скругленный прямоугольник 59">
            <a:extLst>
              <a:ext uri="{FF2B5EF4-FFF2-40B4-BE49-F238E27FC236}">
                <a16:creationId xmlns:a16="http://schemas.microsoft.com/office/drawing/2014/main" xmlns="" id="{D8C2B90C-11F2-8D2A-7A16-7C26268DC58F}"/>
              </a:ext>
            </a:extLst>
          </p:cNvPr>
          <p:cNvSpPr/>
          <p:nvPr/>
        </p:nvSpPr>
        <p:spPr>
          <a:xfrm>
            <a:off x="6440781" y="5840100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9" name="Рисунок 68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46C043A9-712E-86AC-3639-5FC5E87C4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18998" y="2343541"/>
            <a:ext cx="365554" cy="365554"/>
          </a:xfrm>
          <a:prstGeom prst="rect">
            <a:avLst/>
          </a:prstGeom>
        </p:spPr>
      </p:pic>
      <p:pic>
        <p:nvPicPr>
          <p:cNvPr id="85" name="Рисунок 84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D02FAB9C-22E8-D5B8-E9CB-04F444497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25608" y="2937871"/>
            <a:ext cx="365554" cy="365554"/>
          </a:xfrm>
          <a:prstGeom prst="rect">
            <a:avLst/>
          </a:prstGeom>
        </p:spPr>
      </p:pic>
      <p:pic>
        <p:nvPicPr>
          <p:cNvPr id="87" name="Рисунок 86" descr="Запрещено со сплошной заливкой">
            <a:extLst>
              <a:ext uri="{FF2B5EF4-FFF2-40B4-BE49-F238E27FC236}">
                <a16:creationId xmlns:a16="http://schemas.microsoft.com/office/drawing/2014/main" xmlns="" id="{8C5D4674-72C2-BE20-90E9-ACE14708AE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33866" y="2937871"/>
            <a:ext cx="360000" cy="360000"/>
          </a:xfrm>
          <a:prstGeom prst="rect">
            <a:avLst/>
          </a:prstGeom>
        </p:spPr>
      </p:pic>
      <p:sp>
        <p:nvSpPr>
          <p:cNvPr id="88" name="Скругленный прямоугольник 87">
            <a:extLst>
              <a:ext uri="{FF2B5EF4-FFF2-40B4-BE49-F238E27FC236}">
                <a16:creationId xmlns:a16="http://schemas.microsoft.com/office/drawing/2014/main" xmlns="" id="{EB6B743D-795C-9F66-43B5-0D7D12A5B711}"/>
              </a:ext>
            </a:extLst>
          </p:cNvPr>
          <p:cNvSpPr/>
          <p:nvPr/>
        </p:nvSpPr>
        <p:spPr>
          <a:xfrm>
            <a:off x="619221" y="3475239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ИНФРАСТРУКТУРА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ИНВЕСТИЦИОННЫХ ПЛОЩАДКАХ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Скругленный прямоугольник 88">
            <a:extLst>
              <a:ext uri="{FF2B5EF4-FFF2-40B4-BE49-F238E27FC236}">
                <a16:creationId xmlns:a16="http://schemas.microsoft.com/office/drawing/2014/main" xmlns="" id="{6A51D4D3-64AC-23A3-E627-9D01F40E6EB2}"/>
              </a:ext>
            </a:extLst>
          </p:cNvPr>
          <p:cNvSpPr/>
          <p:nvPr/>
        </p:nvSpPr>
        <p:spPr>
          <a:xfrm>
            <a:off x="619221" y="4067947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С ИНВЕСТОРАМИ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БЕЗ ИНВЕСТИЦИОННОГО ПЛАНА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0" name="Скругленный прямоугольник 89">
            <a:extLst>
              <a:ext uri="{FF2B5EF4-FFF2-40B4-BE49-F238E27FC236}">
                <a16:creationId xmlns:a16="http://schemas.microsoft.com/office/drawing/2014/main" xmlns="" id="{51447579-5086-5E11-AF44-D45DBDED33A5}"/>
              </a:ext>
            </a:extLst>
          </p:cNvPr>
          <p:cNvSpPr/>
          <p:nvPr/>
        </p:nvSpPr>
        <p:spPr>
          <a:xfrm>
            <a:off x="2953408" y="3475239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инфраструктуры по запросу инвестора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1" name="Скругленный прямоугольник 90">
            <a:extLst>
              <a:ext uri="{FF2B5EF4-FFF2-40B4-BE49-F238E27FC236}">
                <a16:creationId xmlns:a16="http://schemas.microsoft.com/office/drawing/2014/main" xmlns="" id="{7C9486C7-ED75-2FF8-33C8-C0332847A33F}"/>
              </a:ext>
            </a:extLst>
          </p:cNvPr>
          <p:cNvSpPr/>
          <p:nvPr/>
        </p:nvSpPr>
        <p:spPr>
          <a:xfrm>
            <a:off x="2953408" y="4067947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Проводятся переговоры и осмотр инвестиционных площадок по запросу инвестора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:a16="http://schemas.microsoft.com/office/drawing/2014/main" xmlns="" id="{CD48F55F-F4ED-4364-E95B-98D535EDD6D8}"/>
              </a:ext>
            </a:extLst>
          </p:cNvPr>
          <p:cNvSpPr/>
          <p:nvPr/>
        </p:nvSpPr>
        <p:spPr>
          <a:xfrm>
            <a:off x="6439596" y="3475239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инженерной и транспортной инфраструктуры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 прихода инвестора на объект с целью экономии времени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3" name="Скругленный прямоугольник 92">
            <a:extLst>
              <a:ext uri="{FF2B5EF4-FFF2-40B4-BE49-F238E27FC236}">
                <a16:creationId xmlns:a16="http://schemas.microsoft.com/office/drawing/2014/main" xmlns="" id="{474725A6-A4DD-6C99-3AE6-2DBC5A8F19E9}"/>
              </a:ext>
            </a:extLst>
          </p:cNvPr>
          <p:cNvSpPr/>
          <p:nvPr/>
        </p:nvSpPr>
        <p:spPr>
          <a:xfrm>
            <a:off x="6439596" y="4067947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проектной команды, которая составляет инвестиционные планы и выводит проекты на площадки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6" name="Рисунок 95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E9E74D18-DDA5-DE48-E379-764E35F176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17813" y="3534929"/>
            <a:ext cx="365554" cy="365554"/>
          </a:xfrm>
          <a:prstGeom prst="rect">
            <a:avLst/>
          </a:prstGeom>
        </p:spPr>
      </p:pic>
      <p:pic>
        <p:nvPicPr>
          <p:cNvPr id="98" name="Рисунок 97" descr="Запрещено со сплошной заливкой">
            <a:extLst>
              <a:ext uri="{FF2B5EF4-FFF2-40B4-BE49-F238E27FC236}">
                <a16:creationId xmlns:a16="http://schemas.microsoft.com/office/drawing/2014/main" xmlns="" id="{89EEB087-2E1A-1414-262C-D847E8EB21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26071" y="3534929"/>
            <a:ext cx="360000" cy="360000"/>
          </a:xfrm>
          <a:prstGeom prst="rect">
            <a:avLst/>
          </a:prstGeom>
        </p:spPr>
      </p:pic>
      <p:pic>
        <p:nvPicPr>
          <p:cNvPr id="101" name="Рисунок 100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F0861CB6-9A84-DCF6-9F71-4B695945A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24423" y="4129259"/>
            <a:ext cx="365554" cy="365554"/>
          </a:xfrm>
          <a:prstGeom prst="rect">
            <a:avLst/>
          </a:prstGeom>
        </p:spPr>
      </p:pic>
      <p:pic>
        <p:nvPicPr>
          <p:cNvPr id="103" name="Рисунок 102" descr="Запрещено со сплошной заливкой">
            <a:extLst>
              <a:ext uri="{FF2B5EF4-FFF2-40B4-BE49-F238E27FC236}">
                <a16:creationId xmlns:a16="http://schemas.microsoft.com/office/drawing/2014/main" xmlns="" id="{A4B94F7A-4BBC-A983-F42D-DD285B7097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32681" y="4129259"/>
            <a:ext cx="360000" cy="360000"/>
          </a:xfrm>
          <a:prstGeom prst="rect">
            <a:avLst/>
          </a:prstGeom>
        </p:spPr>
      </p:pic>
      <p:sp>
        <p:nvSpPr>
          <p:cNvPr id="105" name="Скругленный прямоугольник 104">
            <a:extLst>
              <a:ext uri="{FF2B5EF4-FFF2-40B4-BE49-F238E27FC236}">
                <a16:creationId xmlns:a16="http://schemas.microsoft.com/office/drawing/2014/main" xmlns="" id="{8F2C9022-10A3-0D35-CA05-80E92637D0EB}"/>
              </a:ext>
            </a:extLst>
          </p:cNvPr>
          <p:cNvSpPr/>
          <p:nvPr/>
        </p:nvSpPr>
        <p:spPr>
          <a:xfrm>
            <a:off x="628201" y="5249203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С ПОТЕНЦИАЛЬНЫМИ ИНВЕСТОРАМИ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6" name="Скругленный прямоугольник 105">
            <a:extLst>
              <a:ext uri="{FF2B5EF4-FFF2-40B4-BE49-F238E27FC236}">
                <a16:creationId xmlns:a16="http://schemas.microsoft.com/office/drawing/2014/main" xmlns="" id="{13BF7DE7-719C-8EA1-6A8B-47FABDE54711}"/>
              </a:ext>
            </a:extLst>
          </p:cNvPr>
          <p:cNvSpPr/>
          <p:nvPr/>
        </p:nvSpPr>
        <p:spPr>
          <a:xfrm>
            <a:off x="628201" y="5841911"/>
            <a:ext cx="2195999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С РЕАЛИЗОВАННЫМИ ПРОЕКТАМИ НА ИНВЕСТИЦИОННЫХ ПЛОЩАДКАХ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8" name="Скругленный прямоугольник 107">
            <a:extLst>
              <a:ext uri="{FF2B5EF4-FFF2-40B4-BE49-F238E27FC236}">
                <a16:creationId xmlns:a16="http://schemas.microsoft.com/office/drawing/2014/main" xmlns="" id="{AD24024F-306A-2906-6186-DF6244617AD9}"/>
              </a:ext>
            </a:extLst>
          </p:cNvPr>
          <p:cNvSpPr/>
          <p:nvPr/>
        </p:nvSpPr>
        <p:spPr>
          <a:xfrm>
            <a:off x="2962388" y="5249203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Подготовка к возможному приходу инвесторов,                    при возникновении интереса с их стороны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9" name="Скругленный прямоугольник 108">
            <a:extLst>
              <a:ext uri="{FF2B5EF4-FFF2-40B4-BE49-F238E27FC236}">
                <a16:creationId xmlns:a16="http://schemas.microsoft.com/office/drawing/2014/main" xmlns="" id="{056BF571-D559-1AE5-97A9-339C60CDBD58}"/>
              </a:ext>
            </a:extLst>
          </p:cNvPr>
          <p:cNvSpPr/>
          <p:nvPr/>
        </p:nvSpPr>
        <p:spPr>
          <a:xfrm>
            <a:off x="2962388" y="584191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Регулярная обратная связь и помощь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дальнейшим развитием в случае необходимости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1" name="Скругленный прямоугольник 110">
            <a:extLst>
              <a:ext uri="{FF2B5EF4-FFF2-40B4-BE49-F238E27FC236}">
                <a16:creationId xmlns:a16="http://schemas.microsoft.com/office/drawing/2014/main" xmlns="" id="{C659C721-60D7-16F6-22C9-5D4F85D947F4}"/>
              </a:ext>
            </a:extLst>
          </p:cNvPr>
          <p:cNvSpPr/>
          <p:nvPr/>
        </p:nvSpPr>
        <p:spPr>
          <a:xfrm>
            <a:off x="6448576" y="5249203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Подготовка к возможному приходу инвесторов, создание информационно-аналитических буклетов, сохранение контактов потенциальных инвесторов, составления списка для дальнейшей регулярной коммуникации 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2" name="Скругленный прямоугольник 111">
            <a:extLst>
              <a:ext uri="{FF2B5EF4-FFF2-40B4-BE49-F238E27FC236}">
                <a16:creationId xmlns:a16="http://schemas.microsoft.com/office/drawing/2014/main" xmlns="" id="{BC0EC73D-8ED4-29A5-781D-A7DA2ACB84DB}"/>
              </a:ext>
            </a:extLst>
          </p:cNvPr>
          <p:cNvSpPr/>
          <p:nvPr/>
        </p:nvSpPr>
        <p:spPr>
          <a:xfrm>
            <a:off x="6448576" y="5841911"/>
            <a:ext cx="3348000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Регулярная обратная связь и помощь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дальнейшим развитием в случае необходимости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5" name="Рисунок 114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08802114-ACA9-8001-E871-C9FE72E051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33403" y="4717807"/>
            <a:ext cx="365554" cy="365554"/>
          </a:xfrm>
          <a:prstGeom prst="rect">
            <a:avLst/>
          </a:prstGeom>
        </p:spPr>
      </p:pic>
      <p:pic>
        <p:nvPicPr>
          <p:cNvPr id="126" name="Рисунок 125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1BA9EACC-0D27-26F9-309F-401843F56B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25608" y="5314865"/>
            <a:ext cx="365554" cy="365554"/>
          </a:xfrm>
          <a:prstGeom prst="rect">
            <a:avLst/>
          </a:prstGeom>
        </p:spPr>
      </p:pic>
      <p:pic>
        <p:nvPicPr>
          <p:cNvPr id="128" name="Рисунок 127" descr="Запрещено со сплошной заливкой">
            <a:extLst>
              <a:ext uri="{FF2B5EF4-FFF2-40B4-BE49-F238E27FC236}">
                <a16:creationId xmlns:a16="http://schemas.microsoft.com/office/drawing/2014/main" xmlns="" id="{C614B3DA-E67F-533B-8DF9-549B5A7127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33866" y="5314865"/>
            <a:ext cx="360000" cy="360000"/>
          </a:xfrm>
          <a:prstGeom prst="rect">
            <a:avLst/>
          </a:prstGeom>
        </p:spPr>
      </p:pic>
      <p:pic>
        <p:nvPicPr>
          <p:cNvPr id="131" name="Рисунок 130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6FC59EA5-C4D0-C533-25A3-9C1D5B723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532218" y="5909195"/>
            <a:ext cx="365554" cy="365554"/>
          </a:xfrm>
          <a:prstGeom prst="rect">
            <a:avLst/>
          </a:prstGeom>
        </p:spPr>
      </p:pic>
      <p:pic>
        <p:nvPicPr>
          <p:cNvPr id="134" name="Рисунок 133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59FADAC9-EB60-3542-155B-F21BD309B3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033866" y="2343541"/>
            <a:ext cx="365554" cy="365554"/>
          </a:xfrm>
          <a:prstGeom prst="rect">
            <a:avLst/>
          </a:prstGeom>
        </p:spPr>
      </p:pic>
      <p:pic>
        <p:nvPicPr>
          <p:cNvPr id="135" name="Рисунок 134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9E3DFFFC-8EDA-1F00-338B-DD8E006DD3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033866" y="4717807"/>
            <a:ext cx="365554" cy="365554"/>
          </a:xfrm>
          <a:prstGeom prst="rect">
            <a:avLst/>
          </a:prstGeom>
        </p:spPr>
      </p:pic>
      <p:pic>
        <p:nvPicPr>
          <p:cNvPr id="136" name="Рисунок 135" descr="Значок &quot;Галочка1&quot; со сплошной заливкой">
            <a:extLst>
              <a:ext uri="{FF2B5EF4-FFF2-40B4-BE49-F238E27FC236}">
                <a16:creationId xmlns:a16="http://schemas.microsoft.com/office/drawing/2014/main" xmlns="" id="{796FE730-BFA9-E2F5-28DD-287C9158C1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033866" y="5909195"/>
            <a:ext cx="365554" cy="3655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BAEF396-DD2A-3281-FF81-E66ADD15AAE8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0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959288B3-6129-0F6E-2F82-BEEB0DD1000F}"/>
              </a:ext>
            </a:extLst>
          </p:cNvPr>
          <p:cNvSpPr/>
          <p:nvPr/>
        </p:nvSpPr>
        <p:spPr>
          <a:xfrm>
            <a:off x="464154" y="1382160"/>
            <a:ext cx="2388493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536BD308-6967-8AF5-7432-C3280FD3FCAB}"/>
              </a:ext>
            </a:extLst>
          </p:cNvPr>
          <p:cNvSpPr/>
          <p:nvPr/>
        </p:nvSpPr>
        <p:spPr>
          <a:xfrm>
            <a:off x="74550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xmlns="" id="{74865467-DC3F-30ED-A2E2-AE772E0BB58C}"/>
              </a:ext>
            </a:extLst>
          </p:cNvPr>
          <p:cNvSpPr/>
          <p:nvPr/>
        </p:nvSpPr>
        <p:spPr>
          <a:xfrm>
            <a:off x="3514722" y="1405624"/>
            <a:ext cx="2487772" cy="1743061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737CB4FA-74E4-CF19-B214-F7A2247C9D35}"/>
              </a:ext>
            </a:extLst>
          </p:cNvPr>
          <p:cNvSpPr/>
          <p:nvPr/>
        </p:nvSpPr>
        <p:spPr>
          <a:xfrm>
            <a:off x="570593" y="3520256"/>
            <a:ext cx="2300037" cy="1802976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AC0CC6E-70E5-5156-8AC0-98DA024669CB}"/>
              </a:ext>
            </a:extLst>
          </p:cNvPr>
          <p:cNvSpPr txBox="1"/>
          <p:nvPr/>
        </p:nvSpPr>
        <p:spPr>
          <a:xfrm>
            <a:off x="745509" y="2209962"/>
            <a:ext cx="145691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МОЙ БИЗНЕС 52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3DA13379-7070-0B20-1B13-073470D0CFB7}"/>
              </a:ext>
            </a:extLst>
          </p:cNvPr>
          <p:cNvSpPr/>
          <p:nvPr/>
        </p:nvSpPr>
        <p:spPr>
          <a:xfrm>
            <a:off x="878967" y="2818126"/>
            <a:ext cx="1093671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мойбизнес22.рф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FDD239D5-900C-057A-54CE-1A882E44D0FF}"/>
              </a:ext>
            </a:extLst>
          </p:cNvPr>
          <p:cNvSpPr/>
          <p:nvPr/>
        </p:nvSpPr>
        <p:spPr>
          <a:xfrm>
            <a:off x="4029616" y="1513655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733857DB-2DA8-E6E3-4AD9-3428BA1DD7BC}"/>
              </a:ext>
            </a:extLst>
          </p:cNvPr>
          <p:cNvSpPr txBox="1"/>
          <p:nvPr/>
        </p:nvSpPr>
        <p:spPr>
          <a:xfrm>
            <a:off x="3699111" y="2220123"/>
            <a:ext cx="122617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 инфраструктуры</a:t>
            </a: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FEB17594-FA55-5D4B-A29C-3B4D61CD6D8D}"/>
              </a:ext>
            </a:extLst>
          </p:cNvPr>
          <p:cNvSpPr/>
          <p:nvPr/>
        </p:nvSpPr>
        <p:spPr>
          <a:xfrm>
            <a:off x="3541254" y="2797409"/>
            <a:ext cx="1384036" cy="179406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http://www.altsmb.ru/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93908C34-23FF-B6FD-A734-FA3A4DEFBF2C}"/>
              </a:ext>
            </a:extLst>
          </p:cNvPr>
          <p:cNvSpPr/>
          <p:nvPr/>
        </p:nvSpPr>
        <p:spPr>
          <a:xfrm>
            <a:off x="818350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xmlns="" id="{9FD35FDE-44D5-69AA-B56A-DAAC1C428CDD}"/>
              </a:ext>
            </a:extLst>
          </p:cNvPr>
          <p:cNvSpPr/>
          <p:nvPr/>
        </p:nvSpPr>
        <p:spPr>
          <a:xfrm>
            <a:off x="942909" y="3699620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D08ECDEF-3F43-3975-0B80-A87602F13F61}"/>
              </a:ext>
            </a:extLst>
          </p:cNvPr>
          <p:cNvSpPr txBox="1"/>
          <p:nvPr/>
        </p:nvSpPr>
        <p:spPr>
          <a:xfrm>
            <a:off x="992152" y="4527826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Алтайского края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:a16="http://schemas.microsoft.com/office/drawing/2014/main" xmlns="" id="{0C8E6F72-ACE9-B06A-C36F-14240F9C08ED}"/>
              </a:ext>
            </a:extLst>
          </p:cNvPr>
          <p:cNvSpPr/>
          <p:nvPr/>
        </p:nvSpPr>
        <p:spPr>
          <a:xfrm>
            <a:off x="1237540" y="4879007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https://altagro22.ru/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3" name="Picture 2" descr="логотип Мой бизнес | С 1 января 2023 года Администрация Чарышского района  Алтайского края преобразована в Администрацию муниципального округа  Чарышский район Алтайского края.">
            <a:extLst>
              <a:ext uri="{FF2B5EF4-FFF2-40B4-BE49-F238E27FC236}">
                <a16:creationId xmlns:a16="http://schemas.microsoft.com/office/drawing/2014/main" xmlns="" id="{CB9E44DB-1C66-11F1-4DA7-8FAD3237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748" y="1614226"/>
            <a:ext cx="943068" cy="4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BE7F107-914B-B9BF-CAFF-6741C2D8E32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3357" y="1566848"/>
            <a:ext cx="611761" cy="521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5123" y="3699620"/>
            <a:ext cx="672490" cy="5743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3658" y="3377219"/>
            <a:ext cx="2488836" cy="19139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9519" y="3454343"/>
            <a:ext cx="841321" cy="7376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2920" y="4322893"/>
            <a:ext cx="1505843" cy="3596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37415" y="4944329"/>
            <a:ext cx="841321" cy="1889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30594" y="1991078"/>
            <a:ext cx="1457070" cy="59136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30594" y="1382161"/>
            <a:ext cx="2487384" cy="179193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1397" y="1588679"/>
            <a:ext cx="1457070" cy="59136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70142" y="1588679"/>
            <a:ext cx="613358" cy="56408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04782" y="2366674"/>
            <a:ext cx="1505843" cy="26824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97571" y="2823913"/>
            <a:ext cx="890093" cy="2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0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D6BF9AB-A0AB-E438-5E37-598319588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033D8E7-695C-4B68-93BF-55B165B65A6A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МИНИСТЕРСТВА, ОКАЗЫВАЮЩИЕ ПОДДЕРЖКУ ПРЕДПРИНИМАТЕЛЯМ И ИНВЕСТОРАМ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1023177A-CC1F-844A-E590-360AFD16E876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3BF8DC81-CD65-F7C5-5380-B95AFF24C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237A7826-76C6-ACDC-108C-46817594633E}"/>
              </a:ext>
            </a:extLst>
          </p:cNvPr>
          <p:cNvSpPr/>
          <p:nvPr/>
        </p:nvSpPr>
        <p:spPr>
          <a:xfrm>
            <a:off x="627016" y="1401546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МИНИСТЕРСТВО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ПРОМЫШЛЕННОСТИ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ЭНЕРГЕТИКИ АЛТАЙСКОГО КРАЯ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" name="Скругленный прямоугольник 102">
            <a:extLst>
              <a:ext uri="{FF2B5EF4-FFF2-40B4-BE49-F238E27FC236}">
                <a16:creationId xmlns:a16="http://schemas.microsoft.com/office/drawing/2014/main" xmlns="" id="{2BB5EBE9-65B5-B62A-9463-A385D023A95B}"/>
              </a:ext>
            </a:extLst>
          </p:cNvPr>
          <p:cNvSpPr/>
          <p:nvPr/>
        </p:nvSpPr>
        <p:spPr>
          <a:xfrm>
            <a:off x="627016" y="2417034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 ИНФРАСТРУКТУРЫ 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Скругленный прямоугольник 104">
            <a:extLst>
              <a:ext uri="{FF2B5EF4-FFF2-40B4-BE49-F238E27FC236}">
                <a16:creationId xmlns:a16="http://schemas.microsoft.com/office/drawing/2014/main" xmlns="" id="{D80EE500-1539-8A1A-8026-34CD35F7267C}"/>
              </a:ext>
            </a:extLst>
          </p:cNvPr>
          <p:cNvSpPr/>
          <p:nvPr/>
        </p:nvSpPr>
        <p:spPr>
          <a:xfrm>
            <a:off x="745508" y="2537547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07" name="Скругленный прямоугольник 106">
            <a:extLst>
              <a:ext uri="{FF2B5EF4-FFF2-40B4-BE49-F238E27FC236}">
                <a16:creationId xmlns:a16="http://schemas.microsoft.com/office/drawing/2014/main" xmlns="" id="{364E6F95-0A19-B1FC-0BBB-262E96196828}"/>
              </a:ext>
            </a:extLst>
          </p:cNvPr>
          <p:cNvSpPr/>
          <p:nvPr/>
        </p:nvSpPr>
        <p:spPr>
          <a:xfrm>
            <a:off x="627016" y="4448010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ЦИФРОВОГО РАЗВИТИЯ              И СВЯЗИ АЛТАЙСКОГО КРАЯ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Скругленный прямоугольник 108">
            <a:extLst>
              <a:ext uri="{FF2B5EF4-FFF2-40B4-BE49-F238E27FC236}">
                <a16:creationId xmlns:a16="http://schemas.microsoft.com/office/drawing/2014/main" xmlns="" id="{0D21332B-0DB9-6B4D-9305-D43EC94237DF}"/>
              </a:ext>
            </a:extLst>
          </p:cNvPr>
          <p:cNvSpPr/>
          <p:nvPr/>
        </p:nvSpPr>
        <p:spPr>
          <a:xfrm>
            <a:off x="745508" y="4577262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1" name="Скругленный прямоугольник 110">
            <a:extLst>
              <a:ext uri="{FF2B5EF4-FFF2-40B4-BE49-F238E27FC236}">
                <a16:creationId xmlns:a16="http://schemas.microsoft.com/office/drawing/2014/main" xmlns="" id="{D7D0A12C-4216-66F6-609A-1DF85D2F79D6}"/>
              </a:ext>
            </a:extLst>
          </p:cNvPr>
          <p:cNvSpPr/>
          <p:nvPr/>
        </p:nvSpPr>
        <p:spPr>
          <a:xfrm>
            <a:off x="739577" y="5478086"/>
            <a:ext cx="4497842" cy="69709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МИНИСТЕРСТВО ЭНЕРГЕТИКИ </a:t>
            </a:r>
          </a:p>
          <a:p>
            <a:pPr lvl="0"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СТРОИТЕЛЬСТВА И ЖИЛИЩНО-КОММУНАЛЬНОГО ХОЗЯЙСТВА АЛТАЙСКОГО КРАЯ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Скругленный прямоугольник 112">
            <a:extLst>
              <a:ext uri="{FF2B5EF4-FFF2-40B4-BE49-F238E27FC236}">
                <a16:creationId xmlns:a16="http://schemas.microsoft.com/office/drawing/2014/main" xmlns="" id="{F6D9C1A6-36DF-B7C8-A1A4-E0DF0D6AF5F8}"/>
              </a:ext>
            </a:extLst>
          </p:cNvPr>
          <p:cNvSpPr/>
          <p:nvPr/>
        </p:nvSpPr>
        <p:spPr>
          <a:xfrm>
            <a:off x="745508" y="5588381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6" name="Скругленный прямоугольник 115">
            <a:extLst>
              <a:ext uri="{FF2B5EF4-FFF2-40B4-BE49-F238E27FC236}">
                <a16:creationId xmlns:a16="http://schemas.microsoft.com/office/drawing/2014/main" xmlns="" id="{C710E187-EF2B-9551-02E2-2EE963AA66F3}"/>
              </a:ext>
            </a:extLst>
          </p:cNvPr>
          <p:cNvSpPr/>
          <p:nvPr/>
        </p:nvSpPr>
        <p:spPr>
          <a:xfrm>
            <a:off x="627016" y="3432522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ТУРИЗМА И КУРОРТНОЙ ДЕЯТЕЛЬНОСТИ</a:t>
            </a:r>
          </a:p>
        </p:txBody>
      </p:sp>
      <p:sp>
        <p:nvSpPr>
          <p:cNvPr id="121" name="Скругленный прямоугольник 120">
            <a:extLst>
              <a:ext uri="{FF2B5EF4-FFF2-40B4-BE49-F238E27FC236}">
                <a16:creationId xmlns:a16="http://schemas.microsoft.com/office/drawing/2014/main" xmlns="" id="{131C888D-6A77-FA57-7287-59E57BB12423}"/>
              </a:ext>
            </a:extLst>
          </p:cNvPr>
          <p:cNvSpPr/>
          <p:nvPr/>
        </p:nvSpPr>
        <p:spPr>
          <a:xfrm>
            <a:off x="5271922" y="1401546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АЛТАЙСКОГО КРАЯ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Скругленный прямоугольник 122">
            <a:extLst>
              <a:ext uri="{FF2B5EF4-FFF2-40B4-BE49-F238E27FC236}">
                <a16:creationId xmlns:a16="http://schemas.microsoft.com/office/drawing/2014/main" xmlns="" id="{DE59F9B4-87D8-8A85-32F4-840EE4EAE820}"/>
              </a:ext>
            </a:extLst>
          </p:cNvPr>
          <p:cNvSpPr/>
          <p:nvPr/>
        </p:nvSpPr>
        <p:spPr>
          <a:xfrm>
            <a:off x="5390414" y="1526428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26" name="Скругленный прямоугольник 125">
            <a:extLst>
              <a:ext uri="{FF2B5EF4-FFF2-40B4-BE49-F238E27FC236}">
                <a16:creationId xmlns:a16="http://schemas.microsoft.com/office/drawing/2014/main" xmlns="" id="{E72EEE87-401A-6915-9E04-97934AFA7EA6}"/>
              </a:ext>
            </a:extLst>
          </p:cNvPr>
          <p:cNvSpPr/>
          <p:nvPr/>
        </p:nvSpPr>
        <p:spPr>
          <a:xfrm>
            <a:off x="5271922" y="2417034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КУЛЬТУРЫ АЛТАЙСКОГО КРАЯ</a:t>
            </a:r>
            <a:endParaRPr lang="ru-RU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Скругленный прямоугольник 128">
            <a:extLst>
              <a:ext uri="{FF2B5EF4-FFF2-40B4-BE49-F238E27FC236}">
                <a16:creationId xmlns:a16="http://schemas.microsoft.com/office/drawing/2014/main" xmlns="" id="{9A3C68C4-7183-577A-6A93-F3DD77FF4365}"/>
              </a:ext>
            </a:extLst>
          </p:cNvPr>
          <p:cNvSpPr/>
          <p:nvPr/>
        </p:nvSpPr>
        <p:spPr>
          <a:xfrm>
            <a:off x="5390414" y="2537547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31" name="Скругленный прямоугольник 130">
            <a:extLst>
              <a:ext uri="{FF2B5EF4-FFF2-40B4-BE49-F238E27FC236}">
                <a16:creationId xmlns:a16="http://schemas.microsoft.com/office/drawing/2014/main" xmlns="" id="{01175CC2-6729-59B8-4B7D-523141702B5F}"/>
              </a:ext>
            </a:extLst>
          </p:cNvPr>
          <p:cNvSpPr/>
          <p:nvPr/>
        </p:nvSpPr>
        <p:spPr>
          <a:xfrm>
            <a:off x="5271922" y="4448010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             АЛТАЙСКОГО КРАЯ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Скругленный прямоугольник 133">
            <a:extLst>
              <a:ext uri="{FF2B5EF4-FFF2-40B4-BE49-F238E27FC236}">
                <a16:creationId xmlns:a16="http://schemas.microsoft.com/office/drawing/2014/main" xmlns="" id="{728C8CFA-7F80-B8EF-3F74-D2D33B092CD8}"/>
              </a:ext>
            </a:extLst>
          </p:cNvPr>
          <p:cNvSpPr/>
          <p:nvPr/>
        </p:nvSpPr>
        <p:spPr>
          <a:xfrm>
            <a:off x="5390414" y="4577262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40" name="Скругленный прямоугольник 139">
            <a:extLst>
              <a:ext uri="{FF2B5EF4-FFF2-40B4-BE49-F238E27FC236}">
                <a16:creationId xmlns:a16="http://schemas.microsoft.com/office/drawing/2014/main" xmlns="" id="{968A1C6F-EB64-8A6B-457E-1E5BFBB7DFDB}"/>
              </a:ext>
            </a:extLst>
          </p:cNvPr>
          <p:cNvSpPr/>
          <p:nvPr/>
        </p:nvSpPr>
        <p:spPr>
          <a:xfrm>
            <a:off x="5271922" y="3432522"/>
            <a:ext cx="4497842" cy="844323"/>
          </a:xfrm>
          <a:prstGeom prst="roundRect">
            <a:avLst>
              <a:gd name="adj" fmla="val 32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/>
          <a:lstStyle/>
          <a:p>
            <a:pPr lvl="0"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ИМУЩЕСТВЕННЫХ                          ОТНОШЕНИЙ АЛТАЙСКОГО КРАЯ </a:t>
            </a:r>
            <a:endParaRPr lang="x-none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Скругленный прямоугольник 141">
            <a:extLst>
              <a:ext uri="{FF2B5EF4-FFF2-40B4-BE49-F238E27FC236}">
                <a16:creationId xmlns:a16="http://schemas.microsoft.com/office/drawing/2014/main" xmlns="" id="{35F81B7E-2564-C304-2256-75A1D64497E2}"/>
              </a:ext>
            </a:extLst>
          </p:cNvPr>
          <p:cNvSpPr/>
          <p:nvPr/>
        </p:nvSpPr>
        <p:spPr>
          <a:xfrm>
            <a:off x="5390414" y="3558382"/>
            <a:ext cx="586798" cy="586798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9E4FD26-1B60-AB26-D7B0-75A18B288E43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142" y="1560133"/>
            <a:ext cx="475529" cy="4999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669" y="2589237"/>
            <a:ext cx="475529" cy="49991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048" y="2575621"/>
            <a:ext cx="475529" cy="49991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048" y="1646694"/>
            <a:ext cx="475529" cy="49991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298" y="5576674"/>
            <a:ext cx="475529" cy="49991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656" y="4651186"/>
            <a:ext cx="475529" cy="49991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577" y="3591171"/>
            <a:ext cx="475529" cy="49991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9819" y="3616077"/>
            <a:ext cx="475529" cy="49991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1451" y="4664530"/>
            <a:ext cx="475529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2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Скругленный прямоугольник 72">
            <a:extLst>
              <a:ext uri="{FF2B5EF4-FFF2-40B4-BE49-F238E27FC236}">
                <a16:creationId xmlns:a16="http://schemas.microsoft.com/office/drawing/2014/main" xmlns="" id="{1C9CDDE7-CA8C-3059-F83C-6E358C537246}"/>
              </a:ext>
            </a:extLst>
          </p:cNvPr>
          <p:cNvSpPr/>
          <p:nvPr/>
        </p:nvSpPr>
        <p:spPr>
          <a:xfrm>
            <a:off x="627016" y="3919792"/>
            <a:ext cx="3470852" cy="2388029"/>
          </a:xfrm>
          <a:prstGeom prst="roundRect">
            <a:avLst>
              <a:gd name="adj" fmla="val 11787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ПРЕДЛОЖЕНИЯ ПО КОРРЕКТИРОВКЕ МЕР ФИНАНСОВОЙ   И ОРГАНИЗАЦИОННОЙ ПОДДЕРЖКИ ПРОЕКТОВ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9987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предложения по корректировке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Скругленный прямоугольник 67">
            <a:extLst>
              <a:ext uri="{FF2B5EF4-FFF2-40B4-BE49-F238E27FC236}">
                <a16:creationId xmlns:a16="http://schemas.microsoft.com/office/drawing/2014/main" xmlns="" id="{FD205189-21AA-DDE0-5094-A28E46F5CB5F}"/>
              </a:ext>
            </a:extLst>
          </p:cNvPr>
          <p:cNvSpPr/>
          <p:nvPr/>
        </p:nvSpPr>
        <p:spPr>
          <a:xfrm>
            <a:off x="3522847" y="1401546"/>
            <a:ext cx="2154686" cy="240688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xmlns="" id="{474C35DA-31DE-309C-F205-541813D224F1}"/>
              </a:ext>
            </a:extLst>
          </p:cNvPr>
          <p:cNvSpPr/>
          <p:nvPr/>
        </p:nvSpPr>
        <p:spPr>
          <a:xfrm>
            <a:off x="627016" y="1401546"/>
            <a:ext cx="2780405" cy="2406883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xmlns="" id="{AAE095AC-081E-33A2-FDBB-98B052165558}"/>
              </a:ext>
            </a:extLst>
          </p:cNvPr>
          <p:cNvSpPr/>
          <p:nvPr/>
        </p:nvSpPr>
        <p:spPr>
          <a:xfrm>
            <a:off x="5795703" y="1401546"/>
            <a:ext cx="3991893" cy="240688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xmlns="" id="{788C38C7-4DE5-24AC-7622-658BB16B4123}"/>
              </a:ext>
            </a:extLst>
          </p:cNvPr>
          <p:cNvSpPr/>
          <p:nvPr/>
        </p:nvSpPr>
        <p:spPr>
          <a:xfrm>
            <a:off x="4220619" y="3919791"/>
            <a:ext cx="2726172" cy="2388029"/>
          </a:xfrm>
          <a:prstGeom prst="roundRect">
            <a:avLst>
              <a:gd name="adj" fmla="val 1074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:a16="http://schemas.microsoft.com/office/drawing/2014/main" xmlns="" id="{D53A4B05-5996-A019-A76C-03C280C9327F}"/>
              </a:ext>
            </a:extLst>
          </p:cNvPr>
          <p:cNvSpPr/>
          <p:nvPr/>
        </p:nvSpPr>
        <p:spPr>
          <a:xfrm>
            <a:off x="7061424" y="3919791"/>
            <a:ext cx="2726172" cy="2388029"/>
          </a:xfrm>
          <a:prstGeom prst="roundRect">
            <a:avLst>
              <a:gd name="adj" fmla="val 1175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A1BBFC5A-DE30-051C-FEEB-53A884C8CC68}"/>
              </a:ext>
            </a:extLst>
          </p:cNvPr>
          <p:cNvSpPr txBox="1"/>
          <p:nvPr/>
        </p:nvSpPr>
        <p:spPr>
          <a:xfrm>
            <a:off x="853368" y="1584500"/>
            <a:ext cx="1740849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АКТИВНАЯ ИНФОРМАЦИОННАЯ              И КОНСУЛЬТАЦИОННАЯ ПОДДЕРЖКА ПРЕДПРИНИМАТЕЛЕЙ 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F5029D8E-6FA5-39F6-980B-E624E0847E5F}"/>
              </a:ext>
            </a:extLst>
          </p:cNvPr>
          <p:cNvSpPr txBox="1"/>
          <p:nvPr/>
        </p:nvSpPr>
        <p:spPr>
          <a:xfrm>
            <a:off x="3762825" y="1584500"/>
            <a:ext cx="1416981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УМЕНЬШЕНИЕ КОЛИЧЕСТВА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СРОКОВ ПРОЦЕДУР,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НЕОБХОДИМЫХ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ПОЛУЧЕНИЯ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ИНВЕСТИЦИОННОЙ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ПЛОЩАДКИ 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A5B46850-A2F4-926B-117B-28D7665D8D86}"/>
              </a:ext>
            </a:extLst>
          </p:cNvPr>
          <p:cNvSpPr txBox="1"/>
          <p:nvPr/>
        </p:nvSpPr>
        <p:spPr>
          <a:xfrm>
            <a:off x="853311" y="4128456"/>
            <a:ext cx="174090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УМЕНЬШЕНИЕ КОЛИЧЕСТВА БЮРОКРАТИЧЕСКИХ ПРОЦЕДУР                           ДЛЯ ПОЛУЧЕНИЯ МЕР ПОДДЕРЖКИ 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8BED9D75-83DC-7DB1-D63D-8AE176B201FF}"/>
              </a:ext>
            </a:extLst>
          </p:cNvPr>
          <p:cNvSpPr txBox="1"/>
          <p:nvPr/>
        </p:nvSpPr>
        <p:spPr>
          <a:xfrm>
            <a:off x="4462486" y="4135853"/>
            <a:ext cx="1647675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ПЕРЕНОС ПРОЦЕДУР               В ЭЛЕКТРОННЫЙ ВИД                          ДЛЯ СОКРАЩЕНИЯ ВРЕМЕННЫХ ИЗДЕРЖЕК 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B7EE8951-3C5B-0C8C-FB1D-B73F3B4B4824}"/>
              </a:ext>
            </a:extLst>
          </p:cNvPr>
          <p:cNvSpPr txBox="1"/>
          <p:nvPr/>
        </p:nvSpPr>
        <p:spPr>
          <a:xfrm>
            <a:off x="6027053" y="1576659"/>
            <a:ext cx="186388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ПРОЕКТНОГО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ОФИСА, КОТОРЫЙ БУДЕТ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ЗАНИМАТЬСЯ ОЦЕНКОЙ И ПРОРАБОТКОЙ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 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6BFBFDEB-7CB0-167B-22EE-584ADCCB8AF2}"/>
              </a:ext>
            </a:extLst>
          </p:cNvPr>
          <p:cNvSpPr txBox="1"/>
          <p:nvPr/>
        </p:nvSpPr>
        <p:spPr>
          <a:xfrm>
            <a:off x="7287978" y="4135853"/>
            <a:ext cx="167256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НАЛОГОВЫХ СТАВОК ДЛЯ МСП</a:t>
            </a:r>
          </a:p>
        </p:txBody>
      </p:sp>
      <p:pic>
        <p:nvPicPr>
          <p:cNvPr id="113" name="Рисунок 112" descr="Пузырь с сообщением чата со сплошной заливкой">
            <a:extLst>
              <a:ext uri="{FF2B5EF4-FFF2-40B4-BE49-F238E27FC236}">
                <a16:creationId xmlns:a16="http://schemas.microsoft.com/office/drawing/2014/main" xmlns="" id="{6FF3168F-26EC-2BD5-8CA9-3F1917E5B4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895217" y="1554054"/>
            <a:ext cx="360000" cy="360000"/>
          </a:xfrm>
          <a:prstGeom prst="rect">
            <a:avLst/>
          </a:prstGeom>
        </p:spPr>
      </p:pic>
      <p:pic>
        <p:nvPicPr>
          <p:cNvPr id="114" name="Рисунок 113" descr="Включенный свет со сплошной заливкой">
            <a:extLst>
              <a:ext uri="{FF2B5EF4-FFF2-40B4-BE49-F238E27FC236}">
                <a16:creationId xmlns:a16="http://schemas.microsoft.com/office/drawing/2014/main" xmlns="" id="{A507D0C6-6F19-CAC5-87C3-03E2DD67C0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243785" y="1554054"/>
            <a:ext cx="360000" cy="360000"/>
          </a:xfrm>
          <a:prstGeom prst="rect">
            <a:avLst/>
          </a:prstGeom>
        </p:spPr>
      </p:pic>
      <p:pic>
        <p:nvPicPr>
          <p:cNvPr id="115" name="Рисунок 114" descr="Пользовательский интерфейс и взаимодействие с пользователем со сплошной заливкой">
            <a:extLst>
              <a:ext uri="{FF2B5EF4-FFF2-40B4-BE49-F238E27FC236}">
                <a16:creationId xmlns:a16="http://schemas.microsoft.com/office/drawing/2014/main" xmlns="" id="{16B02601-C0C0-44A1-68D7-F77C9BE399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91808" y="4095217"/>
            <a:ext cx="360000" cy="360000"/>
          </a:xfrm>
          <a:prstGeom prst="rect">
            <a:avLst/>
          </a:prstGeom>
        </p:spPr>
      </p:pic>
      <p:pic>
        <p:nvPicPr>
          <p:cNvPr id="120" name="Рисунок 119" descr="Секундомер 25% со сплошной заливкой">
            <a:extLst>
              <a:ext uri="{FF2B5EF4-FFF2-40B4-BE49-F238E27FC236}">
                <a16:creationId xmlns:a16="http://schemas.microsoft.com/office/drawing/2014/main" xmlns="" id="{C1CF9739-4EC1-F0B1-CCD2-2CE85E7B24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580435" y="4095217"/>
            <a:ext cx="360000" cy="360000"/>
          </a:xfrm>
          <a:prstGeom prst="rect">
            <a:avLst/>
          </a:prstGeom>
        </p:spPr>
      </p:pic>
      <p:pic>
        <p:nvPicPr>
          <p:cNvPr id="122" name="Рисунок 121" descr="Секундомер 25% со сплошной заливкой">
            <a:extLst>
              <a:ext uri="{FF2B5EF4-FFF2-40B4-BE49-F238E27FC236}">
                <a16:creationId xmlns:a16="http://schemas.microsoft.com/office/drawing/2014/main" xmlns="" id="{3ABCC45C-9288-4DDA-1F0D-140CBB2322B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180039" y="1554054"/>
            <a:ext cx="360000" cy="360000"/>
          </a:xfrm>
          <a:prstGeom prst="rect">
            <a:avLst/>
          </a:prstGeom>
        </p:spPr>
      </p:pic>
      <p:pic>
        <p:nvPicPr>
          <p:cNvPr id="125" name="Рисунок 124" descr="Диаграмма с тенденцией спада со сплошной заливкой">
            <a:extLst>
              <a:ext uri="{FF2B5EF4-FFF2-40B4-BE49-F238E27FC236}">
                <a16:creationId xmlns:a16="http://schemas.microsoft.com/office/drawing/2014/main" xmlns="" id="{DEDD0709-CCD1-79B5-EB24-340104B7E51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280720" y="4085532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D039E78-DDBD-6C9E-543E-03C0F9AF1E1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01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4807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xmlns="" id="{CE42141F-7D98-843D-EDCA-082C3B2A782D}"/>
              </a:ext>
            </a:extLst>
          </p:cNvPr>
          <p:cNvSpPr/>
          <p:nvPr/>
        </p:nvSpPr>
        <p:spPr>
          <a:xfrm>
            <a:off x="3672518" y="1384294"/>
            <a:ext cx="2695262" cy="202745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:a16="http://schemas.microsoft.com/office/drawing/2014/main" xmlns="" id="{D510CA90-BCEA-DCF2-1BEF-005A50692AF5}"/>
              </a:ext>
            </a:extLst>
          </p:cNvPr>
          <p:cNvSpPr/>
          <p:nvPr/>
        </p:nvSpPr>
        <p:spPr>
          <a:xfrm>
            <a:off x="627016" y="1378168"/>
            <a:ext cx="2755519" cy="2030688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1FEA1B35-77E4-A172-D1A3-AE89EA44D200}"/>
              </a:ext>
            </a:extLst>
          </p:cNvPr>
          <p:cNvSpPr/>
          <p:nvPr/>
        </p:nvSpPr>
        <p:spPr>
          <a:xfrm>
            <a:off x="6673511" y="1381402"/>
            <a:ext cx="2542774" cy="202745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xmlns="" id="{02110037-3A58-CDB8-8B41-6D6ADB92766C}"/>
              </a:ext>
            </a:extLst>
          </p:cNvPr>
          <p:cNvSpPr/>
          <p:nvPr/>
        </p:nvSpPr>
        <p:spPr>
          <a:xfrm>
            <a:off x="3640866" y="3745984"/>
            <a:ext cx="2695262" cy="1919319"/>
          </a:xfrm>
          <a:prstGeom prst="roundRect">
            <a:avLst>
              <a:gd name="adj" fmla="val 1187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:a16="http://schemas.microsoft.com/office/drawing/2014/main" xmlns="" id="{7AF33646-60BD-565C-82E8-1721DFF34B21}"/>
              </a:ext>
            </a:extLst>
          </p:cNvPr>
          <p:cNvSpPr/>
          <p:nvPr/>
        </p:nvSpPr>
        <p:spPr>
          <a:xfrm>
            <a:off x="682749" y="3789886"/>
            <a:ext cx="2699618" cy="1903395"/>
          </a:xfrm>
          <a:prstGeom prst="roundRect">
            <a:avLst>
              <a:gd name="adj" fmla="val 1488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Скругленный прямоугольник 75">
            <a:extLst>
              <a:ext uri="{FF2B5EF4-FFF2-40B4-BE49-F238E27FC236}">
                <a16:creationId xmlns:a16="http://schemas.microsoft.com/office/drawing/2014/main" xmlns="" id="{A7518F92-BC1F-8F09-057D-3379ABC330B5}"/>
              </a:ext>
            </a:extLst>
          </p:cNvPr>
          <p:cNvSpPr/>
          <p:nvPr/>
        </p:nvSpPr>
        <p:spPr>
          <a:xfrm>
            <a:off x="6673511" y="3745984"/>
            <a:ext cx="2542774" cy="1919319"/>
          </a:xfrm>
          <a:prstGeom prst="roundRect">
            <a:avLst>
              <a:gd name="adj" fmla="val 1183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0331F979-738B-01C4-AFA1-59731AB9D8AB}"/>
              </a:ext>
            </a:extLst>
          </p:cNvPr>
          <p:cNvSpPr txBox="1"/>
          <p:nvPr/>
        </p:nvSpPr>
        <p:spPr>
          <a:xfrm>
            <a:off x="1055463" y="2185769"/>
            <a:ext cx="1976458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лагоприятные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природно-климатические условия для развития сельского хозяйства (производство районированных с/х культур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6EEE53E6-9FE9-C585-387D-DE93FBD4D4A8}"/>
              </a:ext>
            </a:extLst>
          </p:cNvPr>
          <p:cNvSpPr txBox="1"/>
          <p:nvPr/>
        </p:nvSpPr>
        <p:spPr>
          <a:xfrm>
            <a:off x="4194108" y="2409083"/>
            <a:ext cx="175176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аличие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запасов ряда полезных минералов (глина, 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песок)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EBE19CD4-5254-3EFD-22F9-39923BAB964A}"/>
              </a:ext>
            </a:extLst>
          </p:cNvPr>
          <p:cNvSpPr txBox="1"/>
          <p:nvPr/>
        </p:nvSpPr>
        <p:spPr>
          <a:xfrm>
            <a:off x="1162747" y="5071732"/>
            <a:ext cx="2068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аличие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лесного фонда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164C09F4-F102-F31C-7FF3-D3B5C78C77BF}"/>
              </a:ext>
            </a:extLst>
          </p:cNvPr>
          <p:cNvSpPr txBox="1"/>
          <p:nvPr/>
        </p:nvSpPr>
        <p:spPr>
          <a:xfrm>
            <a:off x="3178352" y="5059288"/>
            <a:ext cx="375269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парк «Салаир»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0DB3605F-5D1F-38C2-F7AE-FD1D0A54328C}"/>
              </a:ext>
            </a:extLst>
          </p:cNvPr>
          <p:cNvSpPr txBox="1"/>
          <p:nvPr/>
        </p:nvSpPr>
        <p:spPr>
          <a:xfrm>
            <a:off x="6931045" y="4535243"/>
            <a:ext cx="2128930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Благоприятная экологическая обстановка </a:t>
            </a:r>
          </a:p>
          <a:p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(нет промышленных предприятий, осуществляющие особо опасные выбросы)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6970BDB9-6572-B7E0-9276-A5A584F6DB98}"/>
              </a:ext>
            </a:extLst>
          </p:cNvPr>
          <p:cNvSpPr txBox="1"/>
          <p:nvPr/>
        </p:nvSpPr>
        <p:spPr>
          <a:xfrm>
            <a:off x="7111045" y="2477037"/>
            <a:ext cx="164636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аличие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достаточного количества доступных земель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B517AAE-F63A-9A1A-05EC-284F77E9721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ОБРАЗОВАНГИЯ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0556BE4-7B38-E742-01B1-E675C970A39E}"/>
              </a:ext>
            </a:extLst>
          </p:cNvPr>
          <p:cNvSpPr txBox="1"/>
          <p:nvPr/>
        </p:nvSpPr>
        <p:spPr>
          <a:xfrm>
            <a:off x="761923" y="779374"/>
            <a:ext cx="883576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ТОГУЛЬСКОГО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Рисунок 29" descr="Сельское хозяйство со сплошной заливкой">
            <a:extLst>
              <a:ext uri="{FF2B5EF4-FFF2-40B4-BE49-F238E27FC236}">
                <a16:creationId xmlns="" xmlns:a16="http://schemas.microsoft.com/office/drawing/2014/main" id="{0532F82D-17E0-0076-422A-E1E5B0D3E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6931045" y="6199478"/>
            <a:ext cx="360000" cy="360000"/>
          </a:xfrm>
          <a:prstGeom prst="rect">
            <a:avLst/>
          </a:prstGeom>
        </p:spPr>
      </p:pic>
      <p:pic>
        <p:nvPicPr>
          <p:cNvPr id="31" name="Рисунок 30" descr="Сельское хозяйство со сплошной заливкой">
            <a:extLst>
              <a:ext uri="{FF2B5EF4-FFF2-40B4-BE49-F238E27FC236}">
                <a16:creationId xmlns="" xmlns:a16="http://schemas.microsoft.com/office/drawing/2014/main" id="{0532F82D-17E0-0076-422A-E1E5B0D3E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8550554" y="1542710"/>
            <a:ext cx="360000" cy="360000"/>
          </a:xfrm>
          <a:prstGeom prst="rect">
            <a:avLst/>
          </a:prstGeom>
        </p:spPr>
      </p:pic>
      <p:pic>
        <p:nvPicPr>
          <p:cNvPr id="32" name="Рисунок 31" descr="Сырье со сплошной заливкой">
            <a:extLst>
              <a:ext uri="{FF2B5EF4-FFF2-40B4-BE49-F238E27FC236}">
                <a16:creationId xmlns="" xmlns:a16="http://schemas.microsoft.com/office/drawing/2014/main" id="{2BE32070-6CF1-26DC-0E94-B0CDADEEF0FD}"/>
              </a:ext>
            </a:extLst>
          </p:cNvPr>
          <p:cNvPicPr>
            <a:picLocks noChangeAspect="1"/>
          </p:cNvPicPr>
          <p:nvPr/>
        </p:nvPicPr>
        <p:blipFill>
          <a:blip r:embed="rId100">
            <a:extLst>
              <a:ext uri="{96DAC541-7B7A-43D3-8B79-37D633B846F1}">
                <asvg:svgBlip xmlns="" xmlns:asvg="http://schemas.microsoft.com/office/drawing/2016/SVG/main" r:embed="rId181"/>
              </a:ext>
            </a:extLst>
          </a:blip>
          <a:stretch>
            <a:fillRect/>
          </a:stretch>
        </p:blipFill>
        <p:spPr>
          <a:xfrm>
            <a:off x="5617253" y="1570386"/>
            <a:ext cx="360000" cy="36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82"/>
          <a:stretch>
            <a:fillRect/>
          </a:stretch>
        </p:blipFill>
        <p:spPr>
          <a:xfrm>
            <a:off x="2795530" y="1591241"/>
            <a:ext cx="359695" cy="359695"/>
          </a:xfrm>
          <a:prstGeom prst="rect">
            <a:avLst/>
          </a:prstGeom>
        </p:spPr>
      </p:pic>
      <p:pic>
        <p:nvPicPr>
          <p:cNvPr id="35" name="Рисунок 34" descr="Елка со сплошной заливкой">
            <a:extLst>
              <a:ext uri="{FF2B5EF4-FFF2-40B4-BE49-F238E27FC236}">
                <a16:creationId xmlns="" xmlns:a16="http://schemas.microsoft.com/office/drawing/2014/main" id="{F12E3659-E297-1ADA-B604-A8436483B351}"/>
              </a:ext>
            </a:extLst>
          </p:cNvPr>
          <p:cNvPicPr>
            <a:picLocks noChangeAspect="1"/>
          </p:cNvPicPr>
          <p:nvPr/>
        </p:nvPicPr>
        <p:blipFill>
          <a:blip r:embed="rId183">
            <a:extLst>
              <a:ext uri="{96DAC541-7B7A-43D3-8B79-37D633B846F1}">
                <asvg:svgBlip xmlns=""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2795225" y="3954001"/>
            <a:ext cx="360000" cy="360000"/>
          </a:xfrm>
          <a:prstGeom prst="rect">
            <a:avLst/>
          </a:prstGeom>
        </p:spPr>
      </p:pic>
      <p:pic>
        <p:nvPicPr>
          <p:cNvPr id="37" name="Рисунок 36" descr="Пейзаж холма со сплошной заливкой">
            <a:extLst>
              <a:ext uri="{FF2B5EF4-FFF2-40B4-BE49-F238E27FC236}">
                <a16:creationId xmlns="" xmlns:a16="http://schemas.microsoft.com/office/drawing/2014/main" id="{20C2F25D-3EF8-F0F3-3211-BF705F815C3D}"/>
              </a:ext>
            </a:extLst>
          </p:cNvPr>
          <p:cNvPicPr>
            <a:picLocks noChangeAspect="1"/>
          </p:cNvPicPr>
          <p:nvPr/>
        </p:nvPicPr>
        <p:blipFill>
          <a:blip r:embed="rId184">
            <a:extLst>
              <a:ext uri="{96DAC541-7B7A-43D3-8B79-37D633B846F1}">
                <asvg:svgBlip xmlns="" xmlns:asvg="http://schemas.microsoft.com/office/drawing/2016/SVG/main" r:embed="rId135"/>
              </a:ext>
            </a:extLst>
          </a:blip>
          <a:stretch>
            <a:fillRect/>
          </a:stretch>
        </p:blipFill>
        <p:spPr>
          <a:xfrm>
            <a:off x="5617253" y="3890444"/>
            <a:ext cx="360000" cy="360000"/>
          </a:xfrm>
          <a:prstGeom prst="rect">
            <a:avLst/>
          </a:prstGeom>
        </p:spPr>
      </p:pic>
      <p:pic>
        <p:nvPicPr>
          <p:cNvPr id="38" name="Рисунок 37" descr="Облачно с прояснениями со сплошной заливкой">
            <a:extLst>
              <a:ext uri="{FF2B5EF4-FFF2-40B4-BE49-F238E27FC236}">
                <a16:creationId xmlns="" xmlns:a16="http://schemas.microsoft.com/office/drawing/2014/main" id="{6DD22D04-44AA-54CD-8635-C2CB364BCE1F}"/>
              </a:ext>
            </a:extLst>
          </p:cNvPr>
          <p:cNvPicPr>
            <a:picLocks noChangeAspect="1"/>
          </p:cNvPicPr>
          <p:nvPr/>
        </p:nvPicPr>
        <p:blipFill>
          <a:blip r:embed="rId185">
            <a:extLst>
              <a:ext uri="{96DAC541-7B7A-43D3-8B79-37D633B846F1}">
                <asvg:svgBlip xmlns="" xmlns:asvg="http://schemas.microsoft.com/office/drawing/2016/SVG/main" r:embed="rId131"/>
              </a:ext>
            </a:extLst>
          </a:blip>
          <a:stretch>
            <a:fillRect/>
          </a:stretch>
        </p:blipFill>
        <p:spPr>
          <a:xfrm>
            <a:off x="8577406" y="3900503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5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Рисунок 66" descr="Презентация с организационной диаграммой со сплошной заливкой">
            <a:extLst>
              <a:ext uri="{FF2B5EF4-FFF2-40B4-BE49-F238E27FC236}">
                <a16:creationId xmlns:a16="http://schemas.microsoft.com/office/drawing/2014/main" xmlns="" id="{A71FDA74-3CF5-F1A5-4106-138AE36E9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76578" y="2501820"/>
            <a:ext cx="360000" cy="360000"/>
          </a:xfrm>
          <a:prstGeom prst="rect">
            <a:avLst/>
          </a:prstGeom>
        </p:spPr>
      </p:pic>
      <p:pic>
        <p:nvPicPr>
          <p:cNvPr id="65" name="Рисунок 64" descr="Магнит со сплошной заливкой">
            <a:extLst>
              <a:ext uri="{FF2B5EF4-FFF2-40B4-BE49-F238E27FC236}">
                <a16:creationId xmlns:a16="http://schemas.microsoft.com/office/drawing/2014/main" xmlns="" id="{59F18960-354C-24C7-7FA2-B551F64ACC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427031" y="2516875"/>
            <a:ext cx="360000" cy="360000"/>
          </a:xfrm>
          <a:prstGeom prst="rect">
            <a:avLst/>
          </a:prstGeom>
        </p:spPr>
      </p:pic>
      <p:pic>
        <p:nvPicPr>
          <p:cNvPr id="53" name="Рисунок 52" descr="Производство со сплошной заливкой">
            <a:extLst>
              <a:ext uri="{FF2B5EF4-FFF2-40B4-BE49-F238E27FC236}">
                <a16:creationId xmlns:a16="http://schemas.microsoft.com/office/drawing/2014/main" xmlns="" id="{33405C6C-F338-66DE-9830-A2374EBCBE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961000" y="5058538"/>
            <a:ext cx="360000" cy="360000"/>
          </a:xfrm>
          <a:prstGeom prst="rect">
            <a:avLst/>
          </a:prstGeom>
        </p:spPr>
      </p:pic>
      <p:pic>
        <p:nvPicPr>
          <p:cNvPr id="56" name="Рисунок 55" descr="Портфель со сплошной заливкой">
            <a:extLst>
              <a:ext uri="{FF2B5EF4-FFF2-40B4-BE49-F238E27FC236}">
                <a16:creationId xmlns:a16="http://schemas.microsoft.com/office/drawing/2014/main" xmlns="" id="{E3D5026D-F530-776D-1F39-B579F42740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76578" y="3129977"/>
            <a:ext cx="360000" cy="360000"/>
          </a:xfrm>
          <a:prstGeom prst="rect">
            <a:avLst/>
          </a:prstGeom>
        </p:spPr>
      </p:pic>
      <p:pic>
        <p:nvPicPr>
          <p:cNvPr id="60" name="Рисунок 59" descr="Включенный свет со сплошной заливкой">
            <a:extLst>
              <a:ext uri="{FF2B5EF4-FFF2-40B4-BE49-F238E27FC236}">
                <a16:creationId xmlns:a16="http://schemas.microsoft.com/office/drawing/2014/main" xmlns="" id="{7C7AD6CC-787D-CD34-EA28-14CBC13E58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2889910" y="2507195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668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34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ЭФФЕКТИВНАЯ РАБОТА С ИНВЕСТОРАМИ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668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2F259C10-BB78-48DB-70DD-10B33B701093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34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ЭФФЕКТИВНАЯ РАБОТА С ИНВЕСТОРАМИ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ОБРАЗ БУДУЩЕГО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 будущего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34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AE91EFE9-B67B-0E7F-6272-816E1137AE9A}"/>
              </a:ext>
            </a:extLst>
          </p:cNvPr>
          <p:cNvSpPr/>
          <p:nvPr/>
        </p:nvSpPr>
        <p:spPr>
          <a:xfrm>
            <a:off x="5286115" y="4824775"/>
            <a:ext cx="4497839" cy="1483045"/>
          </a:xfrm>
          <a:prstGeom prst="roundRect">
            <a:avLst>
              <a:gd name="adj" fmla="val 1668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38997C38-2D25-2F3C-467D-A9A159CF5BA9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34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ИНВЕСТИЦИОННАЯ ДЕЯТЕЛЬНОСТЬ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0282E4-2CCC-CE9A-16F7-CC2F77DF86AD}"/>
              </a:ext>
            </a:extLst>
          </p:cNvPr>
          <p:cNvSpPr txBox="1"/>
          <p:nvPr/>
        </p:nvSpPr>
        <p:spPr>
          <a:xfrm>
            <a:off x="1201370" y="2517918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создана дорожная карта         по работе с инвесторами 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A94ACB4A-9A05-F909-1488-4F131CC71B1A}"/>
              </a:ext>
            </a:extLst>
          </p:cNvPr>
          <p:cNvSpPr txBox="1"/>
          <p:nvPr/>
        </p:nvSpPr>
        <p:spPr>
          <a:xfrm>
            <a:off x="1201370" y="3133052"/>
            <a:ext cx="167893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 компаний знакомы 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инвестиционным уполномоченным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408F2D5-E7B1-9859-0C27-C31633C7E698}"/>
              </a:ext>
            </a:extLst>
          </p:cNvPr>
          <p:cNvSpPr txBox="1"/>
          <p:nvPr/>
        </p:nvSpPr>
        <p:spPr>
          <a:xfrm>
            <a:off x="3321000" y="2520096"/>
            <a:ext cx="167893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 проектный офис, осуществляющий поддержку инвесторов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4F59DAE-E625-FF39-4A40-C8BC8563FB0D}"/>
              </a:ext>
            </a:extLst>
          </p:cNvPr>
          <p:cNvSpPr txBox="1"/>
          <p:nvPr/>
        </p:nvSpPr>
        <p:spPr>
          <a:xfrm>
            <a:off x="3321000" y="3135230"/>
            <a:ext cx="167893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каждая вторая компания реализует инвестиционные проекты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618FEF85-AC48-801F-7205-52FD68D929CC}"/>
              </a:ext>
            </a:extLst>
          </p:cNvPr>
          <p:cNvSpPr/>
          <p:nvPr/>
        </p:nvSpPr>
        <p:spPr>
          <a:xfrm>
            <a:off x="5300092" y="2279394"/>
            <a:ext cx="4497839" cy="1483045"/>
          </a:xfrm>
          <a:prstGeom prst="roundRect">
            <a:avLst>
              <a:gd name="adj" fmla="val 1668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1D9B1EA-DB20-61B1-E164-5A2A943B0C14}"/>
              </a:ext>
            </a:extLst>
          </p:cNvPr>
          <p:cNvSpPr txBox="1"/>
          <p:nvPr/>
        </p:nvSpPr>
        <p:spPr>
          <a:xfrm>
            <a:off x="5860471" y="2527598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созданы новые точки притяжения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7E3B099-CCDB-6CD6-7DE2-CED2B6AE20D0}"/>
              </a:ext>
            </a:extLst>
          </p:cNvPr>
          <p:cNvSpPr txBox="1"/>
          <p:nvPr/>
        </p:nvSpPr>
        <p:spPr>
          <a:xfrm>
            <a:off x="5860471" y="3142732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проведён ремонт коммунальных сетей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E37CA68-5F42-E3F6-4C90-682B1AD80B30}"/>
              </a:ext>
            </a:extLst>
          </p:cNvPr>
          <p:cNvSpPr txBox="1"/>
          <p:nvPr/>
        </p:nvSpPr>
        <p:spPr>
          <a:xfrm>
            <a:off x="7980101" y="2529776"/>
            <a:ext cx="167893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улучшена работа учреждений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здравоохранения, образования;                   сокращено 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жалоб        от населения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0DBB4721-DFED-CF1D-F788-C8DB8F076DD0}"/>
              </a:ext>
            </a:extLst>
          </p:cNvPr>
          <p:cNvSpPr txBox="1"/>
          <p:nvPr/>
        </p:nvSpPr>
        <p:spPr>
          <a:xfrm>
            <a:off x="1200633" y="5072979"/>
            <a:ext cx="167893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рганизован оздоровительный отдых для детей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37C5565-DE52-186C-6CB0-BF8365BF57B2}"/>
              </a:ext>
            </a:extLst>
          </p:cNvPr>
          <p:cNvSpPr txBox="1"/>
          <p:nvPr/>
        </p:nvSpPr>
        <p:spPr>
          <a:xfrm>
            <a:off x="1200633" y="5688113"/>
            <a:ext cx="16789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организованы ежегодные фестивали, которые пользуются спросом                 у туристов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85158D1E-D578-B354-C1C5-91E0359E2077}"/>
              </a:ext>
            </a:extLst>
          </p:cNvPr>
          <p:cNvSpPr txBox="1"/>
          <p:nvPr/>
        </p:nvSpPr>
        <p:spPr>
          <a:xfrm>
            <a:off x="8473824" y="5058538"/>
            <a:ext cx="141552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промышленных  предприятий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Рисунок 53" descr="Указатель со сплошной заливкой">
            <a:extLst>
              <a:ext uri="{FF2B5EF4-FFF2-40B4-BE49-F238E27FC236}">
                <a16:creationId xmlns:a16="http://schemas.microsoft.com/office/drawing/2014/main" xmlns="" id="{2E90625B-01F9-43BF-E9A6-4E55458F38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419785" y="5058538"/>
            <a:ext cx="360000" cy="360000"/>
          </a:xfrm>
          <a:prstGeom prst="rect">
            <a:avLst/>
          </a:prstGeom>
        </p:spPr>
      </p:pic>
      <p:pic>
        <p:nvPicPr>
          <p:cNvPr id="55" name="Рисунок 54" descr="Монеты со сплошной заливкой">
            <a:extLst>
              <a:ext uri="{FF2B5EF4-FFF2-40B4-BE49-F238E27FC236}">
                <a16:creationId xmlns:a16="http://schemas.microsoft.com/office/drawing/2014/main" xmlns="" id="{1B12B108-650A-B97C-FF9F-E45BAE6F2FA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2885821" y="3145948"/>
            <a:ext cx="360000" cy="360000"/>
          </a:xfrm>
          <a:prstGeom prst="rect">
            <a:avLst/>
          </a:prstGeom>
        </p:spPr>
      </p:pic>
      <p:pic>
        <p:nvPicPr>
          <p:cNvPr id="63" name="Рисунок 62" descr="Больница со сплошной заливкой">
            <a:extLst>
              <a:ext uri="{FF2B5EF4-FFF2-40B4-BE49-F238E27FC236}">
                <a16:creationId xmlns:a16="http://schemas.microsoft.com/office/drawing/2014/main" xmlns="" id="{00C3C3F4-F168-3E9E-D573-6F6FB2802C0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7539470" y="2516875"/>
            <a:ext cx="360000" cy="360000"/>
          </a:xfrm>
          <a:prstGeom prst="rect">
            <a:avLst/>
          </a:prstGeom>
        </p:spPr>
      </p:pic>
      <p:pic>
        <p:nvPicPr>
          <p:cNvPr id="58" name="Рисунок 57" descr="Схема с ветвлением со сплошной заливкой">
            <a:extLst>
              <a:ext uri="{FF2B5EF4-FFF2-40B4-BE49-F238E27FC236}">
                <a16:creationId xmlns:a16="http://schemas.microsoft.com/office/drawing/2014/main" xmlns="" id="{BF9AC441-E179-D4A0-17BF-C57B0249C6F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5429677" y="3145948"/>
            <a:ext cx="360000" cy="36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D1CBB25-549C-8288-0CB6-AE914774C6FF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0DBB4721-DFED-CF1D-F788-C8DB8F076DD0}"/>
              </a:ext>
            </a:extLst>
          </p:cNvPr>
          <p:cNvSpPr txBox="1"/>
          <p:nvPr/>
        </p:nvSpPr>
        <p:spPr>
          <a:xfrm>
            <a:off x="3440828" y="5100038"/>
            <a:ext cx="154674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величение объема промышленной продукции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0DBB4721-DFED-CF1D-F788-C8DB8F076DD0}"/>
              </a:ext>
            </a:extLst>
          </p:cNvPr>
          <p:cNvSpPr txBox="1"/>
          <p:nvPr/>
        </p:nvSpPr>
        <p:spPr>
          <a:xfrm>
            <a:off x="3445916" y="5679073"/>
            <a:ext cx="155402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туристическо-гостиничного бизнеса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85158D1E-D578-B354-C1C5-91E0359E2077}"/>
              </a:ext>
            </a:extLst>
          </p:cNvPr>
          <p:cNvSpPr txBox="1"/>
          <p:nvPr/>
        </p:nvSpPr>
        <p:spPr>
          <a:xfrm>
            <a:off x="5888497" y="5688113"/>
            <a:ext cx="2172137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троительство, реконструкция и модернизация животноводческих помещений 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5158D1E-D578-B354-C1C5-91E0359E2077}"/>
              </a:ext>
            </a:extLst>
          </p:cNvPr>
          <p:cNvSpPr txBox="1"/>
          <p:nvPr/>
        </p:nvSpPr>
        <p:spPr>
          <a:xfrm>
            <a:off x="5860470" y="5072979"/>
            <a:ext cx="2038999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ехнологическое обновление обрабатывающей промышленности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982515" y="5089892"/>
            <a:ext cx="359695" cy="3596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446970" y="5693269"/>
            <a:ext cx="359695" cy="3596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39928" y="5080530"/>
            <a:ext cx="359695" cy="3596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33976" y="5743916"/>
            <a:ext cx="359695" cy="3596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980829" y="5646707"/>
            <a:ext cx="359695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03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757166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431947E-13F9-C9BD-AE42-EE617AC7D38A}"/>
              </a:ext>
            </a:extLst>
          </p:cNvPr>
          <p:cNvSpPr txBox="1"/>
          <p:nvPr/>
        </p:nvSpPr>
        <p:spPr>
          <a:xfrm>
            <a:off x="493163" y="6624305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xmlns="" id="{77A01B19-E683-72F3-D3D4-F5448CED6AA8}"/>
              </a:ext>
            </a:extLst>
          </p:cNvPr>
          <p:cNvSpPr/>
          <p:nvPr/>
        </p:nvSpPr>
        <p:spPr>
          <a:xfrm>
            <a:off x="5289754" y="1429319"/>
            <a:ext cx="4497842" cy="1530000"/>
          </a:xfrm>
          <a:prstGeom prst="roundRect">
            <a:avLst>
              <a:gd name="adj" fmla="val 153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C0BA712A-5970-64F3-6AB3-A9390803029C}"/>
              </a:ext>
            </a:extLst>
          </p:cNvPr>
          <p:cNvSpPr txBox="1"/>
          <p:nvPr/>
        </p:nvSpPr>
        <p:spPr>
          <a:xfrm>
            <a:off x="5535562" y="1668575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ИНВЕСТИЦИОННЫЙ УПОЛНОМОЧЕННЫЙ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7" name="Рисунок 86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C6DE0C96-208C-0F2F-280E-020EBEAD1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11045" y="2263735"/>
            <a:ext cx="180000" cy="180000"/>
          </a:xfrm>
          <a:prstGeom prst="rect">
            <a:avLst/>
          </a:prstGeom>
        </p:spPr>
      </p:pic>
      <p:pic>
        <p:nvPicPr>
          <p:cNvPr id="88" name="Рисунок 87" descr="Конверт со сплошной заливкой">
            <a:extLst>
              <a:ext uri="{FF2B5EF4-FFF2-40B4-BE49-F238E27FC236}">
                <a16:creationId xmlns:a16="http://schemas.microsoft.com/office/drawing/2014/main" xmlns="" id="{A5669DE7-103B-5E92-E2C8-863AF13D1F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811045" y="2548327"/>
            <a:ext cx="180000" cy="180000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2B320D37-28CA-43E4-D047-5092F341CFB8}"/>
              </a:ext>
            </a:extLst>
          </p:cNvPr>
          <p:cNvSpPr txBox="1"/>
          <p:nvPr/>
        </p:nvSpPr>
        <p:spPr>
          <a:xfrm>
            <a:off x="5488935" y="2007129"/>
            <a:ext cx="185655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Чернядьева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Алла Юрьевна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A5FA2E06-ACD5-D4CA-CA5A-18E45EE13D6C}"/>
              </a:ext>
            </a:extLst>
          </p:cNvPr>
          <p:cNvSpPr txBox="1"/>
          <p:nvPr/>
        </p:nvSpPr>
        <p:spPr>
          <a:xfrm>
            <a:off x="8156506" y="2284485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(38597)22-2-71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C348A606-ACF8-6089-0C2B-37D064DE94AB}"/>
              </a:ext>
            </a:extLst>
          </p:cNvPr>
          <p:cNvSpPr txBox="1"/>
          <p:nvPr/>
        </p:nvSpPr>
        <p:spPr>
          <a:xfrm>
            <a:off x="8156506" y="2575065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ikc-togul@yandex.ru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:a16="http://schemas.microsoft.com/office/drawing/2014/main" xmlns="" id="{43CFB82D-B6E0-4602-D294-1E834D997346}"/>
              </a:ext>
            </a:extLst>
          </p:cNvPr>
          <p:cNvSpPr/>
          <p:nvPr/>
        </p:nvSpPr>
        <p:spPr>
          <a:xfrm>
            <a:off x="627016" y="1429319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34C27CBF-BE07-07F1-AC06-BD6A89B9C6B3}"/>
              </a:ext>
            </a:extLst>
          </p:cNvPr>
          <p:cNvSpPr txBox="1"/>
          <p:nvPr/>
        </p:nvSpPr>
        <p:spPr>
          <a:xfrm>
            <a:off x="872824" y="1668575"/>
            <a:ext cx="306161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АЛТАЙСКОГО КРАЯ</a:t>
            </a:r>
            <a:endParaRPr lang="x-none" sz="11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Скругленный прямоугольник 93">
            <a:extLst>
              <a:ext uri="{FF2B5EF4-FFF2-40B4-BE49-F238E27FC236}">
                <a16:creationId xmlns:a16="http://schemas.microsoft.com/office/drawing/2014/main" xmlns="" id="{D0472071-2FCF-B872-4012-3103771D702C}"/>
              </a:ext>
            </a:extLst>
          </p:cNvPr>
          <p:cNvSpPr/>
          <p:nvPr/>
        </p:nvSpPr>
        <p:spPr>
          <a:xfrm>
            <a:off x="627016" y="4777822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5" name="Скругленный прямоугольник 94">
            <a:extLst>
              <a:ext uri="{FF2B5EF4-FFF2-40B4-BE49-F238E27FC236}">
                <a16:creationId xmlns:a16="http://schemas.microsoft.com/office/drawing/2014/main" xmlns="" id="{AA2070FC-B2AE-831D-D4F9-D130744CB387}"/>
              </a:ext>
            </a:extLst>
          </p:cNvPr>
          <p:cNvSpPr/>
          <p:nvPr/>
        </p:nvSpPr>
        <p:spPr>
          <a:xfrm>
            <a:off x="627016" y="3103571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6" name="Рисунок 95" descr="Маркер со сплошной заливкой">
            <a:extLst>
              <a:ext uri="{FF2B5EF4-FFF2-40B4-BE49-F238E27FC236}">
                <a16:creationId xmlns:a16="http://schemas.microsoft.com/office/drawing/2014/main" xmlns="" id="{AA3C7A9D-0CD2-B002-37C0-492EAB8069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72824" y="2263735"/>
            <a:ext cx="180000" cy="180000"/>
          </a:xfrm>
          <a:prstGeom prst="rect">
            <a:avLst/>
          </a:prstGeom>
        </p:spPr>
      </p:pic>
      <p:pic>
        <p:nvPicPr>
          <p:cNvPr id="97" name="Рисунок 96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5FD3091E-30D1-1898-AF91-772644E197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148307" y="2263735"/>
            <a:ext cx="180000" cy="180000"/>
          </a:xfrm>
          <a:prstGeom prst="rect">
            <a:avLst/>
          </a:prstGeom>
        </p:spPr>
      </p:pic>
      <p:pic>
        <p:nvPicPr>
          <p:cNvPr id="98" name="Рисунок 97" descr="Конверт со сплошной заливкой">
            <a:extLst>
              <a:ext uri="{FF2B5EF4-FFF2-40B4-BE49-F238E27FC236}">
                <a16:creationId xmlns:a16="http://schemas.microsoft.com/office/drawing/2014/main" xmlns="" id="{4731CE34-B72C-34A9-AE0D-CFCA7D786FD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3148307" y="2548327"/>
            <a:ext cx="180000" cy="180000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2F2B9486-26DF-374A-FFFA-6392A5B5FAA8}"/>
              </a:ext>
            </a:extLst>
          </p:cNvPr>
          <p:cNvSpPr txBox="1"/>
          <p:nvPr/>
        </p:nvSpPr>
        <p:spPr>
          <a:xfrm>
            <a:off x="1156814" y="2284485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г.Барнаул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пр-т Комсомольский, 118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7CE70322-5299-BAFB-9D25-A77A515063F3}"/>
              </a:ext>
            </a:extLst>
          </p:cNvPr>
          <p:cNvSpPr txBox="1"/>
          <p:nvPr/>
        </p:nvSpPr>
        <p:spPr>
          <a:xfrm>
            <a:off x="872258" y="3337359"/>
            <a:ext cx="408074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АДМИНИСТРАЦИЯ ВАШЕГО МУНИЦИПАЛИТЕТА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8B2905DD-B764-4690-38FB-2431D9518D7C}"/>
              </a:ext>
            </a:extLst>
          </p:cNvPr>
          <p:cNvSpPr txBox="1"/>
          <p:nvPr/>
        </p:nvSpPr>
        <p:spPr>
          <a:xfrm>
            <a:off x="872258" y="5011610"/>
            <a:ext cx="433220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ПОДДЕРЖКИ ПРЕДПРИНИМАТЕЛЬСТВА</a:t>
            </a:r>
          </a:p>
          <a:p>
            <a:pPr lvl="0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«Мой бизнес» </a:t>
            </a:r>
            <a:endParaRPr lang="x-none" sz="11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443498F8-1200-3A46-00DC-87A80C8555DD}"/>
              </a:ext>
            </a:extLst>
          </p:cNvPr>
          <p:cNvSpPr txBox="1"/>
          <p:nvPr/>
        </p:nvSpPr>
        <p:spPr>
          <a:xfrm>
            <a:off x="5488935" y="2548327"/>
            <a:ext cx="205486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заместитель главы Администрации </a:t>
            </a:r>
            <a:r>
              <a:rPr lang="ru-RU" sz="900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Тогульского</a:t>
            </a: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района</a:t>
            </a:r>
            <a:endParaRPr lang="x-none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1" name="Рисунок 110" descr="Маркер со сплошной заливкой">
            <a:extLst>
              <a:ext uri="{FF2B5EF4-FFF2-40B4-BE49-F238E27FC236}">
                <a16:creationId xmlns:a16="http://schemas.microsoft.com/office/drawing/2014/main" xmlns="" id="{92658D91-4F1A-1013-617D-AC88E6FD41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72824" y="3932519"/>
            <a:ext cx="180000" cy="180000"/>
          </a:xfrm>
          <a:prstGeom prst="rect">
            <a:avLst/>
          </a:prstGeom>
        </p:spPr>
      </p:pic>
      <p:pic>
        <p:nvPicPr>
          <p:cNvPr id="112" name="Рисунок 111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5944BED6-27AA-8456-5FE5-59D0D2C718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148307" y="3932519"/>
            <a:ext cx="180000" cy="180000"/>
          </a:xfrm>
          <a:prstGeom prst="rect">
            <a:avLst/>
          </a:prstGeom>
        </p:spPr>
      </p:pic>
      <p:pic>
        <p:nvPicPr>
          <p:cNvPr id="113" name="Рисунок 112" descr="Конверт со сплошной заливкой">
            <a:extLst>
              <a:ext uri="{FF2B5EF4-FFF2-40B4-BE49-F238E27FC236}">
                <a16:creationId xmlns:a16="http://schemas.microsoft.com/office/drawing/2014/main" xmlns="" id="{E947C747-D55E-C59C-CF17-86D66C0DC7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3148307" y="4217111"/>
            <a:ext cx="180000" cy="180000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E506FE83-E43F-D5FE-C569-AAFD741095BB}"/>
              </a:ext>
            </a:extLst>
          </p:cNvPr>
          <p:cNvSpPr txBox="1"/>
          <p:nvPr/>
        </p:nvSpPr>
        <p:spPr>
          <a:xfrm>
            <a:off x="1156814" y="3953269"/>
            <a:ext cx="181083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Алтайский край, </a:t>
            </a:r>
            <a:r>
              <a:rPr lang="ru-RU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Тогульский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с. </a:t>
            </a:r>
            <a:r>
              <a:rPr lang="ru-RU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ул. Октябрьская, 1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50529039-4229-11E7-959A-27667A61D1C6}"/>
              </a:ext>
            </a:extLst>
          </p:cNvPr>
          <p:cNvSpPr txBox="1"/>
          <p:nvPr/>
        </p:nvSpPr>
        <p:spPr>
          <a:xfrm>
            <a:off x="3493768" y="3953269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(38597) 22-3-71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279D6FDC-FDEE-BD4F-4A25-B7646B86629F}"/>
              </a:ext>
            </a:extLst>
          </p:cNvPr>
          <p:cNvSpPr txBox="1"/>
          <p:nvPr/>
        </p:nvSpPr>
        <p:spPr>
          <a:xfrm>
            <a:off x="3493768" y="4244562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tgladm@ya.ru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Рисунок 116" descr="Маркер со сплошной заливкой">
            <a:extLst>
              <a:ext uri="{FF2B5EF4-FFF2-40B4-BE49-F238E27FC236}">
                <a16:creationId xmlns:a16="http://schemas.microsoft.com/office/drawing/2014/main" xmlns="" id="{7AEB7BDC-832C-9A62-9941-04879F5EA9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72824" y="5612238"/>
            <a:ext cx="180000" cy="180000"/>
          </a:xfrm>
          <a:prstGeom prst="rect">
            <a:avLst/>
          </a:prstGeom>
        </p:spPr>
      </p:pic>
      <p:pic>
        <p:nvPicPr>
          <p:cNvPr id="118" name="Рисунок 117" descr="Телефонная трубка со сплошной заливкой">
            <a:extLst>
              <a:ext uri="{FF2B5EF4-FFF2-40B4-BE49-F238E27FC236}">
                <a16:creationId xmlns:a16="http://schemas.microsoft.com/office/drawing/2014/main" xmlns="" id="{8FD9D260-D463-34A4-718B-C085B76BE1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148307" y="5612238"/>
            <a:ext cx="180000" cy="180000"/>
          </a:xfrm>
          <a:prstGeom prst="rect">
            <a:avLst/>
          </a:prstGeom>
        </p:spPr>
      </p:pic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7E94770E-689F-2C9E-757E-15C8471B1841}"/>
              </a:ext>
            </a:extLst>
          </p:cNvPr>
          <p:cNvSpPr txBox="1"/>
          <p:nvPr/>
        </p:nvSpPr>
        <p:spPr>
          <a:xfrm>
            <a:off x="3493768" y="563298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ru-RU" sz="9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sz="9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800 222 83 </a:t>
            </a:r>
            <a:r>
              <a:rPr lang="ru-RU" sz="9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x-none" sz="9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5E102E39-639E-3C66-DA5E-C210980FCAF4}"/>
              </a:ext>
            </a:extLst>
          </p:cNvPr>
          <p:cNvSpPr txBox="1"/>
          <p:nvPr/>
        </p:nvSpPr>
        <p:spPr>
          <a:xfrm>
            <a:off x="3493768" y="2284485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(3852) 20-65-53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06115" y="2517760"/>
            <a:ext cx="1280271" cy="390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2824" y="5542822"/>
            <a:ext cx="1883827" cy="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0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5F0592A3-CCBC-26A7-8134-12102FCA435F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Алтайский край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CBF2EC44-B93A-6DD0-E7E6-F2814E9FD082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C769BDC-84C5-87C2-9A8A-BFB56689C509}"/>
              </a:ext>
            </a:extLst>
          </p:cNvPr>
          <p:cNvSpPr txBox="1"/>
          <p:nvPr/>
        </p:nvSpPr>
        <p:spPr>
          <a:xfrm>
            <a:off x="7856283" y="3510169"/>
            <a:ext cx="167480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РАМКЕ СЛЕДУЕТ КРУПНО РАЗМЕСТИТЬ ГЕРБ ВАШЕГО МУНИЦИПАЛИТЕТА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61374B2-EE14-11BF-2352-85908E77CF2B}"/>
              </a:ext>
            </a:extLst>
          </p:cNvPr>
          <p:cNvSpPr txBox="1"/>
          <p:nvPr/>
        </p:nvSpPr>
        <p:spPr>
          <a:xfrm>
            <a:off x="858321" y="3510169"/>
            <a:ext cx="1744919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РАМКЕ СЛЕДУЕТ РАЗМЕСТИТЬ ФОТО ВАШЕГО МУНИЦИПАЛИТЕТА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04" y="1162947"/>
            <a:ext cx="6698592" cy="4127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4713" y="3226622"/>
            <a:ext cx="2316166" cy="20636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5130" y="229484"/>
            <a:ext cx="615749" cy="58526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565" y="5442767"/>
            <a:ext cx="7754784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2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Рисунок 64" descr="Маркер со сплошной заливкой">
            <a:extLst>
              <a:ext uri="{FF2B5EF4-FFF2-40B4-BE49-F238E27FC236}">
                <a16:creationId xmlns:a16="http://schemas.microsoft.com/office/drawing/2014/main" xmlns="" id="{6CEF467B-AB9D-CC15-203A-85FE1989A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145523" y="2533811"/>
            <a:ext cx="360000" cy="360000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432688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9B83FABD-A56B-D9B1-C69E-50C46E0F43F7}"/>
              </a:ext>
            </a:extLst>
          </p:cNvPr>
          <p:cNvSpPr/>
          <p:nvPr/>
        </p:nvSpPr>
        <p:spPr>
          <a:xfrm>
            <a:off x="627016" y="1401547"/>
            <a:ext cx="2437906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1AE15D8A-DAB9-999D-A902-FEF6AB2B0D64}"/>
              </a:ext>
            </a:extLst>
          </p:cNvPr>
          <p:cNvSpPr/>
          <p:nvPr/>
        </p:nvSpPr>
        <p:spPr>
          <a:xfrm>
            <a:off x="3158351" y="1401547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3FE3C0CF-5D95-1AEE-3887-AD805852FE1B}"/>
              </a:ext>
            </a:extLst>
          </p:cNvPr>
          <p:cNvSpPr/>
          <p:nvPr/>
        </p:nvSpPr>
        <p:spPr>
          <a:xfrm>
            <a:off x="627016" y="2448516"/>
            <a:ext cx="2440243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0F987C6D-C32D-6FF9-471D-63FF34B39D49}"/>
              </a:ext>
            </a:extLst>
          </p:cNvPr>
          <p:cNvSpPr/>
          <p:nvPr/>
        </p:nvSpPr>
        <p:spPr>
          <a:xfrm>
            <a:off x="3158351" y="2448516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9B0BA65-2835-9851-C50D-F3202D10DA63}"/>
              </a:ext>
            </a:extLst>
          </p:cNvPr>
          <p:cNvSpPr txBox="1"/>
          <p:nvPr/>
        </p:nvSpPr>
        <p:spPr>
          <a:xfrm>
            <a:off x="678210" y="3902296"/>
            <a:ext cx="44602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района</a:t>
            </a:r>
            <a:endParaRPr lang="x-non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xmlns="" id="{33E0C760-153D-86CB-4F6E-EB7A99B9E374}"/>
              </a:ext>
            </a:extLst>
          </p:cNvPr>
          <p:cNvSpPr/>
          <p:nvPr/>
        </p:nvSpPr>
        <p:spPr>
          <a:xfrm>
            <a:off x="597418" y="4646810"/>
            <a:ext cx="1602001" cy="1435860"/>
          </a:xfrm>
          <a:prstGeom prst="roundRect">
            <a:avLst>
              <a:gd name="adj" fmla="val 2446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xmlns="" id="{F6BDAE62-B35F-8264-0753-7CA91B0189EC}"/>
              </a:ext>
            </a:extLst>
          </p:cNvPr>
          <p:cNvSpPr/>
          <p:nvPr/>
        </p:nvSpPr>
        <p:spPr>
          <a:xfrm>
            <a:off x="2369651" y="4630583"/>
            <a:ext cx="1602001" cy="1435860"/>
          </a:xfrm>
          <a:prstGeom prst="roundRect">
            <a:avLst>
              <a:gd name="adj" fmla="val 2446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7C70D425-0601-D87C-F822-B98F9FAA1682}"/>
              </a:ext>
            </a:extLst>
          </p:cNvPr>
          <p:cNvSpPr txBox="1"/>
          <p:nvPr/>
        </p:nvSpPr>
        <p:spPr>
          <a:xfrm>
            <a:off x="826896" y="1532623"/>
            <a:ext cx="60726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6187 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EC1A494-C31C-4490-24D4-612143D1D8DD}"/>
              </a:ext>
            </a:extLst>
          </p:cNvPr>
          <p:cNvSpPr txBox="1"/>
          <p:nvPr/>
        </p:nvSpPr>
        <p:spPr>
          <a:xfrm>
            <a:off x="1295036" y="1609567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4E6BDDD-6D8F-8017-99BE-9D45AAA1328E}"/>
              </a:ext>
            </a:extLst>
          </p:cNvPr>
          <p:cNvSpPr txBox="1"/>
          <p:nvPr/>
        </p:nvSpPr>
        <p:spPr>
          <a:xfrm>
            <a:off x="826896" y="1864280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МО, </a:t>
            </a:r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</a:p>
        </p:txBody>
      </p:sp>
      <p:pic>
        <p:nvPicPr>
          <p:cNvPr id="34" name="Рисунок 33" descr="Пользователь со сплошной заливкой">
            <a:extLst>
              <a:ext uri="{FF2B5EF4-FFF2-40B4-BE49-F238E27FC236}">
                <a16:creationId xmlns:a16="http://schemas.microsoft.com/office/drawing/2014/main" xmlns="" id="{C86C1983-C8BD-89C3-7A05-138B029CFA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581101" y="1496129"/>
            <a:ext cx="360000" cy="360000"/>
          </a:xfrm>
          <a:prstGeom prst="rect">
            <a:avLst/>
          </a:prstGeom>
        </p:spPr>
      </p:pic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xmlns="" id="{8AE7E09C-A74B-B0E9-CF94-B37DDF9C5558}"/>
              </a:ext>
            </a:extLst>
          </p:cNvPr>
          <p:cNvSpPr/>
          <p:nvPr/>
        </p:nvSpPr>
        <p:spPr>
          <a:xfrm>
            <a:off x="3183092" y="1401546"/>
            <a:ext cx="2438758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13BEBE82-3ABE-EE06-2DC9-23A64698E759}"/>
              </a:ext>
            </a:extLst>
          </p:cNvPr>
          <p:cNvSpPr txBox="1"/>
          <p:nvPr/>
        </p:nvSpPr>
        <p:spPr>
          <a:xfrm>
            <a:off x="3358230" y="1532622"/>
            <a:ext cx="7298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3377 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156ADA9-D124-7FB2-5ADB-A4BD1C324852}"/>
              </a:ext>
            </a:extLst>
          </p:cNvPr>
          <p:cNvSpPr txBox="1"/>
          <p:nvPr/>
        </p:nvSpPr>
        <p:spPr>
          <a:xfrm>
            <a:off x="3826371" y="1609566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5B9663A-7C88-1310-3046-2C62DC47060A}"/>
              </a:ext>
            </a:extLst>
          </p:cNvPr>
          <p:cNvSpPr txBox="1"/>
          <p:nvPr/>
        </p:nvSpPr>
        <p:spPr>
          <a:xfrm>
            <a:off x="3358232" y="1864279"/>
            <a:ext cx="14659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население </a:t>
            </a:r>
            <a:r>
              <a:rPr lang="ru-RU" sz="1100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с.Тогул</a:t>
            </a:r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2024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pic>
        <p:nvPicPr>
          <p:cNvPr id="39" name="Рисунок 38" descr="Пользователь со сплошной заливкой">
            <a:extLst>
              <a:ext uri="{FF2B5EF4-FFF2-40B4-BE49-F238E27FC236}">
                <a16:creationId xmlns:a16="http://schemas.microsoft.com/office/drawing/2014/main" xmlns="" id="{C08BC730-626D-6D1C-654C-F4EA6ADE8F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145523" y="1480554"/>
            <a:ext cx="360000" cy="360000"/>
          </a:xfrm>
          <a:prstGeom prst="rect">
            <a:avLst/>
          </a:prstGeom>
        </p:spPr>
      </p:pic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xmlns="" id="{34635477-1B2D-01F3-8FB7-2516AED14752}"/>
              </a:ext>
            </a:extLst>
          </p:cNvPr>
          <p:cNvSpPr/>
          <p:nvPr/>
        </p:nvSpPr>
        <p:spPr>
          <a:xfrm>
            <a:off x="3182931" y="2448516"/>
            <a:ext cx="2444267" cy="945414"/>
          </a:xfrm>
          <a:prstGeom prst="roundRect">
            <a:avLst>
              <a:gd name="adj" fmla="val 2509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ED35A42D-3D27-DFA6-AB8B-DEE9DE40A08C}"/>
              </a:ext>
            </a:extLst>
          </p:cNvPr>
          <p:cNvSpPr txBox="1"/>
          <p:nvPr/>
        </p:nvSpPr>
        <p:spPr>
          <a:xfrm>
            <a:off x="826895" y="2579592"/>
            <a:ext cx="14021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200464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A5A4D3C-E096-2C1F-BAEE-7A9DAFDEF1AE}"/>
              </a:ext>
            </a:extLst>
          </p:cNvPr>
          <p:cNvSpPr txBox="1"/>
          <p:nvPr/>
        </p:nvSpPr>
        <p:spPr>
          <a:xfrm>
            <a:off x="1582883" y="2610578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A94615B-DCE9-714A-3CA3-7B2922C855BA}"/>
              </a:ext>
            </a:extLst>
          </p:cNvPr>
          <p:cNvSpPr txBox="1"/>
          <p:nvPr/>
        </p:nvSpPr>
        <p:spPr>
          <a:xfrm>
            <a:off x="821548" y="2997072"/>
            <a:ext cx="161074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</a:t>
            </a:r>
            <a:r>
              <a:rPr lang="ru-RU" sz="11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</a:t>
            </a:r>
            <a:endParaRPr lang="ru-RU" sz="11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D2F725FE-F144-6325-91C1-04D853E4AD7C}"/>
              </a:ext>
            </a:extLst>
          </p:cNvPr>
          <p:cNvSpPr txBox="1"/>
          <p:nvPr/>
        </p:nvSpPr>
        <p:spPr>
          <a:xfrm>
            <a:off x="3358231" y="2579591"/>
            <a:ext cx="4136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A890480E-3893-F81C-B22E-393C852242FA}"/>
              </a:ext>
            </a:extLst>
          </p:cNvPr>
          <p:cNvSpPr txBox="1"/>
          <p:nvPr/>
        </p:nvSpPr>
        <p:spPr>
          <a:xfrm>
            <a:off x="3358232" y="2911248"/>
            <a:ext cx="126140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населённых пунктов</a:t>
            </a:r>
          </a:p>
        </p:txBody>
      </p:sp>
      <p:pic>
        <p:nvPicPr>
          <p:cNvPr id="70" name="Рисунок 69" descr="Переместить со сплошной заливкой">
            <a:extLst>
              <a:ext uri="{FF2B5EF4-FFF2-40B4-BE49-F238E27FC236}">
                <a16:creationId xmlns:a16="http://schemas.microsoft.com/office/drawing/2014/main" xmlns="" id="{895D5543-0D78-4216-5A52-61BAC118CA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2581101" y="2529103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0F7716E0-33E1-47CC-F22F-F3F1AB99120C}"/>
              </a:ext>
            </a:extLst>
          </p:cNvPr>
          <p:cNvSpPr txBox="1"/>
          <p:nvPr/>
        </p:nvSpPr>
        <p:spPr>
          <a:xfrm>
            <a:off x="805786" y="4842692"/>
            <a:ext cx="11430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втотранспорт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8DB2A8B5-932C-6F5C-9F50-499F12240835}"/>
              </a:ext>
            </a:extLst>
          </p:cNvPr>
          <p:cNvSpPr txBox="1"/>
          <p:nvPr/>
        </p:nvSpPr>
        <p:spPr>
          <a:xfrm>
            <a:off x="752241" y="5365737"/>
            <a:ext cx="118276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Мартыново</a:t>
            </a:r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</a:t>
            </a:r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-Залесово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BB9B726-9134-850B-9454-6CCB6865E8C2}"/>
              </a:ext>
            </a:extLst>
          </p:cNvPr>
          <p:cNvSpPr txBox="1"/>
          <p:nvPr/>
        </p:nvSpPr>
        <p:spPr>
          <a:xfrm>
            <a:off x="2533681" y="4811983"/>
            <a:ext cx="85741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spc="-3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Барнаула</a:t>
            </a:r>
            <a:endParaRPr lang="ru-RU" sz="1100" b="1" spc="-3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C3014AC-346D-5F34-3694-105F0C9F5360}"/>
              </a:ext>
            </a:extLst>
          </p:cNvPr>
          <p:cNvSpPr txBox="1"/>
          <p:nvPr/>
        </p:nvSpPr>
        <p:spPr>
          <a:xfrm>
            <a:off x="2549153" y="5446907"/>
            <a:ext cx="109143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 км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xmlns="" id="{334DEC60-4596-7546-82CF-16EB7993E4E7}"/>
              </a:ext>
            </a:extLst>
          </p:cNvPr>
          <p:cNvSpPr/>
          <p:nvPr/>
        </p:nvSpPr>
        <p:spPr>
          <a:xfrm>
            <a:off x="4088037" y="4603283"/>
            <a:ext cx="1602001" cy="1435860"/>
          </a:xfrm>
          <a:prstGeom prst="roundRect">
            <a:avLst>
              <a:gd name="adj" fmla="val 24466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96E86D3-C60C-F8B4-9BCE-E384B0CF5CF1}"/>
              </a:ext>
            </a:extLst>
          </p:cNvPr>
          <p:cNvSpPr txBox="1"/>
          <p:nvPr/>
        </p:nvSpPr>
        <p:spPr>
          <a:xfrm>
            <a:off x="4331419" y="4792283"/>
            <a:ext cx="98561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spc="-3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ближайшей железнодорожной станции</a:t>
            </a:r>
            <a:endParaRPr lang="ru-RU" sz="1100" b="1" spc="-3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7EC816E-E458-34AF-82E9-E325D2EA6F15}"/>
              </a:ext>
            </a:extLst>
          </p:cNvPr>
          <p:cNvSpPr txBox="1"/>
          <p:nvPr/>
        </p:nvSpPr>
        <p:spPr>
          <a:xfrm>
            <a:off x="4296545" y="5475773"/>
            <a:ext cx="109143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 км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EEBAD4BC-722C-8F18-6F6A-EE9A29BE3239}"/>
              </a:ext>
            </a:extLst>
          </p:cNvPr>
          <p:cNvSpPr txBox="1"/>
          <p:nvPr/>
        </p:nvSpPr>
        <p:spPr>
          <a:xfrm>
            <a:off x="4219730" y="4285193"/>
            <a:ext cx="1349527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F03E8347-34B6-89F2-E98E-7F490ADEFA8C}"/>
              </a:ext>
            </a:extLst>
          </p:cNvPr>
          <p:cNvSpPr txBox="1"/>
          <p:nvPr/>
        </p:nvSpPr>
        <p:spPr>
          <a:xfrm>
            <a:off x="805786" y="5206580"/>
            <a:ext cx="134952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К-14</a:t>
            </a:r>
            <a:endParaRPr lang="ru-R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9B17874-7392-F85E-5379-718FAA06C17E}"/>
              </a:ext>
            </a:extLst>
          </p:cNvPr>
          <p:cNvSpPr txBox="1"/>
          <p:nvPr/>
        </p:nvSpPr>
        <p:spPr>
          <a:xfrm>
            <a:off x="6343568" y="5537887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К-14</a:t>
            </a:r>
            <a:endParaRPr lang="ru-RU" sz="700" b="1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1857E405-1D1B-8CAF-3F86-69B823918678}"/>
              </a:ext>
            </a:extLst>
          </p:cNvPr>
          <p:cNvCxnSpPr>
            <a:cxnSpLocks/>
          </p:cNvCxnSpPr>
          <p:nvPr/>
        </p:nvCxnSpPr>
        <p:spPr>
          <a:xfrm>
            <a:off x="6063658" y="5591748"/>
            <a:ext cx="24464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Рисунок 83" descr="Маркер со сплошной заливкой">
            <a:extLst>
              <a:ext uri="{FF2B5EF4-FFF2-40B4-BE49-F238E27FC236}">
                <a16:creationId xmlns:a16="http://schemas.microsoft.com/office/drawing/2014/main" xmlns="" id="{72083DFE-EDD9-273A-911A-529160DD2C2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7329080" y="3214360"/>
            <a:ext cx="180000" cy="180000"/>
          </a:xfrm>
          <a:prstGeom prst="rect">
            <a:avLst/>
          </a:prstGeom>
        </p:spPr>
      </p:pic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838929AE-7327-91BE-4508-E50940ED7B79}"/>
              </a:ext>
            </a:extLst>
          </p:cNvPr>
          <p:cNvSpPr txBox="1"/>
          <p:nvPr/>
        </p:nvSpPr>
        <p:spPr>
          <a:xfrm>
            <a:off x="7137929" y="4064861"/>
            <a:ext cx="10198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 км.</a:t>
            </a:r>
          </a:p>
          <a:p>
            <a:r>
              <a:rPr lang="ru-RU" sz="700" b="1" spc="-30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ч. 6 мин.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B6A496C-B21E-5E62-E8B7-7BB436EC32D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DB829ED-5AD9-E391-3DCA-96E4C7799FF6}"/>
              </a:ext>
            </a:extLst>
          </p:cNvPr>
          <p:cNvSpPr txBox="1"/>
          <p:nvPr/>
        </p:nvSpPr>
        <p:spPr>
          <a:xfrm>
            <a:off x="662521" y="560081"/>
            <a:ext cx="91250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x-non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ХАРАКТЕРИСТИКА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ТОГУЛЬСКОГО РАЙОНА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3743" y="1367468"/>
            <a:ext cx="3873853" cy="378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18" name="Полилиния 17"/>
          <p:cNvSpPr/>
          <p:nvPr/>
        </p:nvSpPr>
        <p:spPr>
          <a:xfrm>
            <a:off x="6477802" y="3118585"/>
            <a:ext cx="616017" cy="1617122"/>
          </a:xfrm>
          <a:custGeom>
            <a:avLst/>
            <a:gdLst>
              <a:gd name="connsiteX0" fmla="*/ 0 w 616017"/>
              <a:gd name="connsiteY0" fmla="*/ 0 h 1617122"/>
              <a:gd name="connsiteX1" fmla="*/ 105878 w 616017"/>
              <a:gd name="connsiteY1" fmla="*/ 28876 h 1617122"/>
              <a:gd name="connsiteX2" fmla="*/ 134754 w 616017"/>
              <a:gd name="connsiteY2" fmla="*/ 38501 h 1617122"/>
              <a:gd name="connsiteX3" fmla="*/ 250257 w 616017"/>
              <a:gd name="connsiteY3" fmla="*/ 19251 h 1617122"/>
              <a:gd name="connsiteX4" fmla="*/ 279133 w 616017"/>
              <a:gd name="connsiteY4" fmla="*/ 0 h 1617122"/>
              <a:gd name="connsiteX5" fmla="*/ 356135 w 616017"/>
              <a:gd name="connsiteY5" fmla="*/ 19251 h 1617122"/>
              <a:gd name="connsiteX6" fmla="*/ 375385 w 616017"/>
              <a:gd name="connsiteY6" fmla="*/ 48127 h 1617122"/>
              <a:gd name="connsiteX7" fmla="*/ 404261 w 616017"/>
              <a:gd name="connsiteY7" fmla="*/ 67377 h 1617122"/>
              <a:gd name="connsiteX8" fmla="*/ 490889 w 616017"/>
              <a:gd name="connsiteY8" fmla="*/ 134754 h 1617122"/>
              <a:gd name="connsiteX9" fmla="*/ 519764 w 616017"/>
              <a:gd name="connsiteY9" fmla="*/ 163630 h 1617122"/>
              <a:gd name="connsiteX10" fmla="*/ 548640 w 616017"/>
              <a:gd name="connsiteY10" fmla="*/ 182880 h 1617122"/>
              <a:gd name="connsiteX11" fmla="*/ 567891 w 616017"/>
              <a:gd name="connsiteY11" fmla="*/ 211756 h 1617122"/>
              <a:gd name="connsiteX12" fmla="*/ 616017 w 616017"/>
              <a:gd name="connsiteY12" fmla="*/ 269508 h 1617122"/>
              <a:gd name="connsiteX13" fmla="*/ 606392 w 616017"/>
              <a:gd name="connsiteY13" fmla="*/ 365760 h 1617122"/>
              <a:gd name="connsiteX14" fmla="*/ 587141 w 616017"/>
              <a:gd name="connsiteY14" fmla="*/ 394636 h 1617122"/>
              <a:gd name="connsiteX15" fmla="*/ 548640 w 616017"/>
              <a:gd name="connsiteY15" fmla="*/ 529390 h 1617122"/>
              <a:gd name="connsiteX16" fmla="*/ 539015 w 616017"/>
              <a:gd name="connsiteY16" fmla="*/ 558266 h 1617122"/>
              <a:gd name="connsiteX17" fmla="*/ 490889 w 616017"/>
              <a:gd name="connsiteY17" fmla="*/ 664143 h 1617122"/>
              <a:gd name="connsiteX18" fmla="*/ 404261 w 616017"/>
              <a:gd name="connsiteY18" fmla="*/ 731520 h 1617122"/>
              <a:gd name="connsiteX19" fmla="*/ 385011 w 616017"/>
              <a:gd name="connsiteY19" fmla="*/ 789272 h 1617122"/>
              <a:gd name="connsiteX20" fmla="*/ 394636 w 616017"/>
              <a:gd name="connsiteY20" fmla="*/ 962527 h 1617122"/>
              <a:gd name="connsiteX21" fmla="*/ 404261 w 616017"/>
              <a:gd name="connsiteY21" fmla="*/ 1001028 h 1617122"/>
              <a:gd name="connsiteX22" fmla="*/ 413886 w 616017"/>
              <a:gd name="connsiteY22" fmla="*/ 1068404 h 1617122"/>
              <a:gd name="connsiteX23" fmla="*/ 442762 w 616017"/>
              <a:gd name="connsiteY23" fmla="*/ 1280160 h 1617122"/>
              <a:gd name="connsiteX24" fmla="*/ 471638 w 616017"/>
              <a:gd name="connsiteY24" fmla="*/ 1299411 h 1617122"/>
              <a:gd name="connsiteX25" fmla="*/ 500514 w 616017"/>
              <a:gd name="connsiteY25" fmla="*/ 1414914 h 1617122"/>
              <a:gd name="connsiteX26" fmla="*/ 519764 w 616017"/>
              <a:gd name="connsiteY26" fmla="*/ 1472666 h 1617122"/>
              <a:gd name="connsiteX27" fmla="*/ 548640 w 616017"/>
              <a:gd name="connsiteY27" fmla="*/ 1501541 h 1617122"/>
              <a:gd name="connsiteX28" fmla="*/ 567891 w 616017"/>
              <a:gd name="connsiteY28" fmla="*/ 1559293 h 1617122"/>
              <a:gd name="connsiteX29" fmla="*/ 587141 w 616017"/>
              <a:gd name="connsiteY29" fmla="*/ 1588169 h 1617122"/>
              <a:gd name="connsiteX30" fmla="*/ 606392 w 616017"/>
              <a:gd name="connsiteY30" fmla="*/ 1617044 h 161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16017" h="1617122">
                <a:moveTo>
                  <a:pt x="0" y="0"/>
                </a:moveTo>
                <a:cubicBezTo>
                  <a:pt x="68024" y="13606"/>
                  <a:pt x="32606" y="4453"/>
                  <a:pt x="105878" y="28876"/>
                </a:cubicBezTo>
                <a:lnTo>
                  <a:pt x="134754" y="38501"/>
                </a:lnTo>
                <a:cubicBezTo>
                  <a:pt x="162197" y="35452"/>
                  <a:pt x="218008" y="35376"/>
                  <a:pt x="250257" y="19251"/>
                </a:cubicBezTo>
                <a:cubicBezTo>
                  <a:pt x="260604" y="14078"/>
                  <a:pt x="269508" y="6417"/>
                  <a:pt x="279133" y="0"/>
                </a:cubicBezTo>
                <a:cubicBezTo>
                  <a:pt x="281527" y="479"/>
                  <a:pt x="346271" y="11360"/>
                  <a:pt x="356135" y="19251"/>
                </a:cubicBezTo>
                <a:cubicBezTo>
                  <a:pt x="365168" y="26478"/>
                  <a:pt x="367205" y="39947"/>
                  <a:pt x="375385" y="48127"/>
                </a:cubicBezTo>
                <a:cubicBezTo>
                  <a:pt x="383565" y="56307"/>
                  <a:pt x="395615" y="59692"/>
                  <a:pt x="404261" y="67377"/>
                </a:cubicBezTo>
                <a:cubicBezTo>
                  <a:pt x="482173" y="136632"/>
                  <a:pt x="431346" y="114907"/>
                  <a:pt x="490889" y="134754"/>
                </a:cubicBezTo>
                <a:cubicBezTo>
                  <a:pt x="500514" y="144379"/>
                  <a:pt x="509307" y="154916"/>
                  <a:pt x="519764" y="163630"/>
                </a:cubicBezTo>
                <a:cubicBezTo>
                  <a:pt x="528651" y="171036"/>
                  <a:pt x="540460" y="174700"/>
                  <a:pt x="548640" y="182880"/>
                </a:cubicBezTo>
                <a:cubicBezTo>
                  <a:pt x="556820" y="191060"/>
                  <a:pt x="560485" y="202869"/>
                  <a:pt x="567891" y="211756"/>
                </a:cubicBezTo>
                <a:cubicBezTo>
                  <a:pt x="629650" y="285868"/>
                  <a:pt x="568220" y="197814"/>
                  <a:pt x="616017" y="269508"/>
                </a:cubicBezTo>
                <a:cubicBezTo>
                  <a:pt x="612809" y="301592"/>
                  <a:pt x="613642" y="334342"/>
                  <a:pt x="606392" y="365760"/>
                </a:cubicBezTo>
                <a:cubicBezTo>
                  <a:pt x="603791" y="377032"/>
                  <a:pt x="591839" y="384065"/>
                  <a:pt x="587141" y="394636"/>
                </a:cubicBezTo>
                <a:cubicBezTo>
                  <a:pt x="562429" y="450238"/>
                  <a:pt x="569025" y="468232"/>
                  <a:pt x="548640" y="529390"/>
                </a:cubicBezTo>
                <a:cubicBezTo>
                  <a:pt x="545432" y="539015"/>
                  <a:pt x="541476" y="548423"/>
                  <a:pt x="539015" y="558266"/>
                </a:cubicBezTo>
                <a:cubicBezTo>
                  <a:pt x="529014" y="598271"/>
                  <a:pt x="532580" y="636349"/>
                  <a:pt x="490889" y="664143"/>
                </a:cubicBezTo>
                <a:cubicBezTo>
                  <a:pt x="421811" y="710195"/>
                  <a:pt x="449497" y="686284"/>
                  <a:pt x="404261" y="731520"/>
                </a:cubicBezTo>
                <a:cubicBezTo>
                  <a:pt x="397844" y="750771"/>
                  <a:pt x="383885" y="769011"/>
                  <a:pt x="385011" y="789272"/>
                </a:cubicBezTo>
                <a:cubicBezTo>
                  <a:pt x="388219" y="847024"/>
                  <a:pt x="389399" y="904924"/>
                  <a:pt x="394636" y="962527"/>
                </a:cubicBezTo>
                <a:cubicBezTo>
                  <a:pt x="395834" y="975701"/>
                  <a:pt x="401895" y="988013"/>
                  <a:pt x="404261" y="1001028"/>
                </a:cubicBezTo>
                <a:cubicBezTo>
                  <a:pt x="408319" y="1023349"/>
                  <a:pt x="410678" y="1045945"/>
                  <a:pt x="413886" y="1068404"/>
                </a:cubicBezTo>
                <a:cubicBezTo>
                  <a:pt x="416334" y="1114910"/>
                  <a:pt x="391127" y="1228524"/>
                  <a:pt x="442762" y="1280160"/>
                </a:cubicBezTo>
                <a:cubicBezTo>
                  <a:pt x="450942" y="1288340"/>
                  <a:pt x="462013" y="1292994"/>
                  <a:pt x="471638" y="1299411"/>
                </a:cubicBezTo>
                <a:cubicBezTo>
                  <a:pt x="524007" y="1456512"/>
                  <a:pt x="461637" y="1259400"/>
                  <a:pt x="500514" y="1414914"/>
                </a:cubicBezTo>
                <a:cubicBezTo>
                  <a:pt x="505435" y="1434600"/>
                  <a:pt x="505415" y="1458318"/>
                  <a:pt x="519764" y="1472666"/>
                </a:cubicBezTo>
                <a:lnTo>
                  <a:pt x="548640" y="1501541"/>
                </a:lnTo>
                <a:cubicBezTo>
                  <a:pt x="555057" y="1520792"/>
                  <a:pt x="556635" y="1542409"/>
                  <a:pt x="567891" y="1559293"/>
                </a:cubicBezTo>
                <a:cubicBezTo>
                  <a:pt x="574308" y="1568918"/>
                  <a:pt x="581968" y="1577822"/>
                  <a:pt x="587141" y="1588169"/>
                </a:cubicBezTo>
                <a:cubicBezTo>
                  <a:pt x="603100" y="1620088"/>
                  <a:pt x="584938" y="1617044"/>
                  <a:pt x="606392" y="161704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Скругленный прямоугольник 111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7093819" y="3280715"/>
            <a:ext cx="723079" cy="250423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9" name="Рисунок 23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71303" y="3285103"/>
            <a:ext cx="182896" cy="182896"/>
          </a:xfrm>
          <a:prstGeom prst="rect">
            <a:avLst/>
          </a:prstGeom>
        </p:spPr>
      </p:pic>
      <p:sp>
        <p:nvSpPr>
          <p:cNvPr id="115" name="Скругленный прямоугольник 114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6377264" y="3421456"/>
            <a:ext cx="740916" cy="261907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Старый </a:t>
            </a:r>
            <a:r>
              <a:rPr lang="ru-RU" sz="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Тогул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0" name="Рисунок 23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09551" y="3445693"/>
            <a:ext cx="182896" cy="182896"/>
          </a:xfrm>
          <a:prstGeom prst="rect">
            <a:avLst/>
          </a:prstGeom>
        </p:spPr>
      </p:pic>
      <p:pic>
        <p:nvPicPr>
          <p:cNvPr id="116" name="Рисунок 11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486275" y="3629251"/>
            <a:ext cx="182896" cy="182896"/>
          </a:xfrm>
          <a:prstGeom prst="rect">
            <a:avLst/>
          </a:prstGeom>
        </p:spPr>
      </p:pic>
      <p:sp>
        <p:nvSpPr>
          <p:cNvPr id="117" name="Скругленный прямоугольник 116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7708538" y="3739618"/>
            <a:ext cx="877441" cy="281427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Топтушка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Скругленный прямоугольник 117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6919107" y="4219458"/>
            <a:ext cx="764296" cy="257368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Антипино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2" name="Рисунок 24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801087" y="3783434"/>
            <a:ext cx="182896" cy="182896"/>
          </a:xfrm>
          <a:prstGeom prst="rect">
            <a:avLst/>
          </a:prstGeom>
        </p:spPr>
      </p:pic>
      <p:pic>
        <p:nvPicPr>
          <p:cNvPr id="243" name="Рисунок 24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963217" y="4245257"/>
            <a:ext cx="182896" cy="182896"/>
          </a:xfrm>
          <a:prstGeom prst="rect">
            <a:avLst/>
          </a:prstGeom>
        </p:spPr>
      </p:pic>
      <p:pic>
        <p:nvPicPr>
          <p:cNvPr id="246" name="Рисунок 24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589556" y="2221469"/>
            <a:ext cx="182896" cy="182896"/>
          </a:xfrm>
          <a:prstGeom prst="rect">
            <a:avLst/>
          </a:prstGeom>
        </p:spPr>
      </p:pic>
      <p:sp>
        <p:nvSpPr>
          <p:cNvPr id="122" name="Скругленный прямоугольник 121">
            <a:extLst>
              <a:ext uri="{FF2B5EF4-FFF2-40B4-BE49-F238E27FC236}">
                <a16:creationId xmlns:a16="http://schemas.microsoft.com/office/drawing/2014/main" xmlns="" id="{50403483-55E7-7CD7-1A34-AF319242838E}"/>
              </a:ext>
            </a:extLst>
          </p:cNvPr>
          <p:cNvSpPr/>
          <p:nvPr/>
        </p:nvSpPr>
        <p:spPr>
          <a:xfrm>
            <a:off x="6567951" y="2198181"/>
            <a:ext cx="992825" cy="235697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r>
              <a:rPr lang="ru-RU" sz="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Новоиушино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8" name="Рисунок 247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640006" y="2221463"/>
            <a:ext cx="182896" cy="182896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6730847" y="5318864"/>
            <a:ext cx="2964694" cy="114789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протяженность автомобильных дорог местного значения 403,2 км, из них:</a:t>
            </a:r>
          </a:p>
          <a:p>
            <a:pPr marL="171450" indent="-171450" algn="just">
              <a:buFontTx/>
              <a:buChar char="-"/>
            </a:pPr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твердым покрытием 265 км;</a:t>
            </a:r>
          </a:p>
          <a:p>
            <a:pPr marL="171450" indent="-171450" algn="just">
              <a:buFontTx/>
              <a:buChar char="-"/>
            </a:pPr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усовершенствованным покрытием 2,3 км;</a:t>
            </a:r>
          </a:p>
          <a:p>
            <a:pPr marL="171450" indent="-171450" algn="just">
              <a:buFontTx/>
              <a:buChar char="-"/>
            </a:pPr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твердым покрытием и грунтовых дорог, не отвечающих нормативным требованиям 310,5 км.</a:t>
            </a:r>
          </a:p>
          <a:p>
            <a:pPr algn="ctr"/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81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2273092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CA681B2E-CC94-3AAF-E060-F2F2C175E23F}"/>
              </a:ext>
            </a:extLst>
          </p:cNvPr>
          <p:cNvSpPr/>
          <p:nvPr/>
        </p:nvSpPr>
        <p:spPr>
          <a:xfrm>
            <a:off x="759336" y="1316438"/>
            <a:ext cx="6023956" cy="4905423"/>
          </a:xfrm>
          <a:prstGeom prst="roundRect">
            <a:avLst>
              <a:gd name="adj" fmla="val 547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xmlns="" id="{0D1167F1-43B4-FA82-606E-E7575884A9A9}"/>
              </a:ext>
            </a:extLst>
          </p:cNvPr>
          <p:cNvSpPr/>
          <p:nvPr/>
        </p:nvSpPr>
        <p:spPr>
          <a:xfrm>
            <a:off x="6819477" y="1259954"/>
            <a:ext cx="2968120" cy="917189"/>
          </a:xfrm>
          <a:prstGeom prst="roundRect">
            <a:avLst>
              <a:gd name="adj" fmla="val 331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СТРУКТУРА ОТГРУЖЕННОЙ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lang="ru-RU" sz="11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ПРОМЫШЛЕННОЙ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ПРОДУКЦИИ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ВИДАМ ЭКОНОМИЧЕСКОЙ ДЕЯТЕЛЬНОСТИ </a:t>
            </a: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</a:t>
            </a:r>
            <a:r>
              <a:rPr kumimoji="0" lang="ru-RU" sz="11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ГОДУ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(%)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4E0C2D50-D926-C00C-331C-C79D5FBD02A4}"/>
              </a:ext>
            </a:extLst>
          </p:cNvPr>
          <p:cNvSpPr/>
          <p:nvPr/>
        </p:nvSpPr>
        <p:spPr>
          <a:xfrm>
            <a:off x="6821196" y="2294500"/>
            <a:ext cx="2966400" cy="4012470"/>
          </a:xfrm>
          <a:prstGeom prst="roundRect">
            <a:avLst>
              <a:gd name="adj" fmla="val 872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xmlns="" id="{4B987983-F07E-F572-08A2-A9B03E6871E5}"/>
              </a:ext>
            </a:extLst>
          </p:cNvPr>
          <p:cNvCxnSpPr>
            <a:cxnSpLocks/>
          </p:cNvCxnSpPr>
          <p:nvPr/>
        </p:nvCxnSpPr>
        <p:spPr>
          <a:xfrm>
            <a:off x="907085" y="6000498"/>
            <a:ext cx="27066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61B276B5-A05C-4084-6B05-771C3FE2940E}"/>
              </a:ext>
            </a:extLst>
          </p:cNvPr>
          <p:cNvSpPr txBox="1"/>
          <p:nvPr/>
        </p:nvSpPr>
        <p:spPr>
          <a:xfrm>
            <a:off x="1294059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Прямая соединительная линия 80">
            <a:extLst>
              <a:ext uri="{FF2B5EF4-FFF2-40B4-BE49-F238E27FC236}">
                <a16:creationId xmlns:a16="http://schemas.microsoft.com/office/drawing/2014/main" xmlns="" id="{E41DF579-8696-DD20-F1CC-5CD2F3DBCE34}"/>
              </a:ext>
            </a:extLst>
          </p:cNvPr>
          <p:cNvCxnSpPr>
            <a:cxnSpLocks/>
          </p:cNvCxnSpPr>
          <p:nvPr/>
        </p:nvCxnSpPr>
        <p:spPr>
          <a:xfrm>
            <a:off x="1736354" y="6000498"/>
            <a:ext cx="270662" cy="0"/>
          </a:xfrm>
          <a:prstGeom prst="line">
            <a:avLst/>
          </a:prstGeom>
          <a:ln w="12700">
            <a:solidFill>
              <a:srgbClr val="B1C1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C868A8CD-3BA5-845F-2948-B9125448DA88}"/>
              </a:ext>
            </a:extLst>
          </p:cNvPr>
          <p:cNvSpPr txBox="1"/>
          <p:nvPr/>
        </p:nvSpPr>
        <p:spPr>
          <a:xfrm>
            <a:off x="2123328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1" name="Прямая соединительная линия 100">
            <a:extLst>
              <a:ext uri="{FF2B5EF4-FFF2-40B4-BE49-F238E27FC236}">
                <a16:creationId xmlns:a16="http://schemas.microsoft.com/office/drawing/2014/main" xmlns="" id="{65A9FFCD-B422-6BAC-3756-D7F21C5FD4A9}"/>
              </a:ext>
            </a:extLst>
          </p:cNvPr>
          <p:cNvCxnSpPr>
            <a:cxnSpLocks/>
          </p:cNvCxnSpPr>
          <p:nvPr/>
        </p:nvCxnSpPr>
        <p:spPr>
          <a:xfrm>
            <a:off x="2565623" y="6000498"/>
            <a:ext cx="27066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8BFA7629-1D6D-6368-F7B0-8E071839277B}"/>
              </a:ext>
            </a:extLst>
          </p:cNvPr>
          <p:cNvSpPr txBox="1"/>
          <p:nvPr/>
        </p:nvSpPr>
        <p:spPr>
          <a:xfrm>
            <a:off x="2952597" y="5938942"/>
            <a:ext cx="78249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2023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9" name="Группа 158">
            <a:extLst>
              <a:ext uri="{FF2B5EF4-FFF2-40B4-BE49-F238E27FC236}">
                <a16:creationId xmlns:a16="http://schemas.microsoft.com/office/drawing/2014/main" xmlns="" id="{859BFF25-7647-679E-CF0A-EDBC0E40A471}"/>
              </a:ext>
            </a:extLst>
          </p:cNvPr>
          <p:cNvGrpSpPr/>
          <p:nvPr/>
        </p:nvGrpSpPr>
        <p:grpSpPr>
          <a:xfrm>
            <a:off x="2364760" y="2422510"/>
            <a:ext cx="2740663" cy="2610156"/>
            <a:chOff x="2364760" y="2381870"/>
            <a:chExt cx="2740663" cy="2610156"/>
          </a:xfrm>
        </p:grpSpPr>
        <p:sp>
          <p:nvSpPr>
            <p:cNvPr id="113" name="Правильный пятиугольник 112">
              <a:extLst>
                <a:ext uri="{FF2B5EF4-FFF2-40B4-BE49-F238E27FC236}">
                  <a16:creationId xmlns:a16="http://schemas.microsoft.com/office/drawing/2014/main" xmlns="" id="{2E6B3244-8CEB-6239-7F38-F265B373BF99}"/>
                </a:ext>
              </a:extLst>
            </p:cNvPr>
            <p:cNvSpPr/>
            <p:nvPr/>
          </p:nvSpPr>
          <p:spPr>
            <a:xfrm>
              <a:off x="2364760" y="2381870"/>
              <a:ext cx="2740663" cy="2610155"/>
            </a:xfrm>
            <a:prstGeom prst="pentagon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4" name="Правильный пятиугольник 113">
              <a:extLst>
                <a:ext uri="{FF2B5EF4-FFF2-40B4-BE49-F238E27FC236}">
                  <a16:creationId xmlns:a16="http://schemas.microsoft.com/office/drawing/2014/main" xmlns="" id="{4495E117-48D2-15E2-0BCE-6E44870B1947}"/>
                </a:ext>
              </a:extLst>
            </p:cNvPr>
            <p:cNvSpPr/>
            <p:nvPr/>
          </p:nvSpPr>
          <p:spPr>
            <a:xfrm>
              <a:off x="2730643" y="2730330"/>
              <a:ext cx="2008897" cy="1913235"/>
            </a:xfrm>
            <a:prstGeom prst="pent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cxnSp>
          <p:nvCxnSpPr>
            <p:cNvPr id="116" name="Прямая соединительная линия 115">
              <a:extLst>
                <a:ext uri="{FF2B5EF4-FFF2-40B4-BE49-F238E27FC236}">
                  <a16:creationId xmlns:a16="http://schemas.microsoft.com/office/drawing/2014/main" xmlns="" id="{1C6AE833-741A-D6C2-6D6F-7C8212816507}"/>
                </a:ext>
              </a:extLst>
            </p:cNvPr>
            <p:cNvCxnSpPr>
              <a:cxnSpLocks/>
            </p:cNvCxnSpPr>
            <p:nvPr/>
          </p:nvCxnSpPr>
          <p:spPr>
            <a:xfrm>
              <a:off x="3738408" y="2381871"/>
              <a:ext cx="0" cy="2610155"/>
            </a:xfrm>
            <a:prstGeom prst="line">
              <a:avLst/>
            </a:prstGeom>
            <a:ln>
              <a:solidFill>
                <a:srgbClr val="F1F1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Группа 157">
              <a:extLst>
                <a:ext uri="{FF2B5EF4-FFF2-40B4-BE49-F238E27FC236}">
                  <a16:creationId xmlns:a16="http://schemas.microsoft.com/office/drawing/2014/main" xmlns="" id="{7B27636C-D5DC-E85C-EE19-185390D0DD09}"/>
                </a:ext>
              </a:extLst>
            </p:cNvPr>
            <p:cNvGrpSpPr/>
            <p:nvPr/>
          </p:nvGrpSpPr>
          <p:grpSpPr>
            <a:xfrm>
              <a:off x="2510277" y="2970797"/>
              <a:ext cx="2304810" cy="1318773"/>
              <a:chOff x="2510097" y="3003898"/>
              <a:chExt cx="2304810" cy="1318773"/>
            </a:xfrm>
          </p:grpSpPr>
          <p:grpSp>
            <p:nvGrpSpPr>
              <p:cNvPr id="121" name="Группа 120">
                <a:extLst>
                  <a:ext uri="{FF2B5EF4-FFF2-40B4-BE49-F238E27FC236}">
                    <a16:creationId xmlns:a16="http://schemas.microsoft.com/office/drawing/2014/main" xmlns="" id="{C0E3F89F-5015-76B7-83AB-B2981EC78399}"/>
                  </a:ext>
                </a:extLst>
              </p:cNvPr>
              <p:cNvGrpSpPr/>
              <p:nvPr/>
            </p:nvGrpSpPr>
            <p:grpSpPr>
              <a:xfrm>
                <a:off x="2510097" y="3003898"/>
                <a:ext cx="2304810" cy="1318773"/>
                <a:chOff x="2325044" y="3068022"/>
                <a:chExt cx="2652985" cy="1517993"/>
              </a:xfrm>
            </p:grpSpPr>
            <p:cxnSp>
              <p:nvCxnSpPr>
                <p:cNvPr id="117" name="Прямая соединительная линия 116">
                  <a:extLst>
                    <a:ext uri="{FF2B5EF4-FFF2-40B4-BE49-F238E27FC236}">
                      <a16:creationId xmlns:a16="http://schemas.microsoft.com/office/drawing/2014/main" xmlns="" id="{8B915712-0841-7078-5D11-970E6AA701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25044" y="3169024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Прямая соединительная линия 119">
                  <a:extLst>
                    <a:ext uri="{FF2B5EF4-FFF2-40B4-BE49-F238E27FC236}">
                      <a16:creationId xmlns:a16="http://schemas.microsoft.com/office/drawing/2014/main" xmlns="" id="{1708A3A5-006B-B5E0-C489-EABF0F1377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76331" y="3068022"/>
                  <a:ext cx="1901698" cy="1517993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" name="Овал 121">
                <a:extLst>
                  <a:ext uri="{FF2B5EF4-FFF2-40B4-BE49-F238E27FC236}">
                    <a16:creationId xmlns:a16="http://schemas.microsoft.com/office/drawing/2014/main" xmlns="" id="{5A0E3986-D229-D6EC-5021-52A0442A8505}"/>
                  </a:ext>
                </a:extLst>
              </p:cNvPr>
              <p:cNvSpPr/>
              <p:nvPr/>
            </p:nvSpPr>
            <p:spPr>
              <a:xfrm>
                <a:off x="3708583" y="3664426"/>
                <a:ext cx="62551" cy="62551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4DDD486F-FFDC-3AC3-0983-1563F64C780C}"/>
              </a:ext>
            </a:extLst>
          </p:cNvPr>
          <p:cNvSpPr txBox="1"/>
          <p:nvPr/>
        </p:nvSpPr>
        <p:spPr>
          <a:xfrm>
            <a:off x="3193411" y="1674883"/>
            <a:ext cx="112031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инвестиций </a:t>
            </a:r>
          </a:p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основной капитал </a:t>
            </a:r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Скругленный прямоугольник 124">
            <a:extLst>
              <a:ext uri="{FF2B5EF4-FFF2-40B4-BE49-F238E27FC236}">
                <a16:creationId xmlns:a16="http://schemas.microsoft.com/office/drawing/2014/main" xmlns="" id="{7DACA747-66C6-0E65-B5FA-C504D9C6D2C4}"/>
              </a:ext>
            </a:extLst>
          </p:cNvPr>
          <p:cNvSpPr/>
          <p:nvPr/>
        </p:nvSpPr>
        <p:spPr>
          <a:xfrm>
            <a:off x="3193411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300,8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Скругленный прямоугольник 125">
            <a:extLst>
              <a:ext uri="{FF2B5EF4-FFF2-40B4-BE49-F238E27FC236}">
                <a16:creationId xmlns:a16="http://schemas.microsoft.com/office/drawing/2014/main" xmlns="" id="{1F8EAFBB-518D-C75C-F633-1B12885366D0}"/>
              </a:ext>
            </a:extLst>
          </p:cNvPr>
          <p:cNvSpPr/>
          <p:nvPr/>
        </p:nvSpPr>
        <p:spPr>
          <a:xfrm>
            <a:off x="3991617" y="212844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98,6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Скругленный прямоугольник 126">
            <a:extLst>
              <a:ext uri="{FF2B5EF4-FFF2-40B4-BE49-F238E27FC236}">
                <a16:creationId xmlns:a16="http://schemas.microsoft.com/office/drawing/2014/main" xmlns="" id="{0B4880A1-91DC-D0F0-A77C-E94DED46A2DE}"/>
              </a:ext>
            </a:extLst>
          </p:cNvPr>
          <p:cNvSpPr/>
          <p:nvPr/>
        </p:nvSpPr>
        <p:spPr>
          <a:xfrm>
            <a:off x="3581364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B51F7AF6-8F8A-5B37-A1C2-3650196617FB}"/>
              </a:ext>
            </a:extLst>
          </p:cNvPr>
          <p:cNvSpPr txBox="1"/>
          <p:nvPr/>
        </p:nvSpPr>
        <p:spPr>
          <a:xfrm>
            <a:off x="5227565" y="2838426"/>
            <a:ext cx="116189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производства продукции сельского хозяйства, млн.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Скругленный прямоугольник 132">
            <a:extLst>
              <a:ext uri="{FF2B5EF4-FFF2-40B4-BE49-F238E27FC236}">
                <a16:creationId xmlns:a16="http://schemas.microsoft.com/office/drawing/2014/main" xmlns="" id="{BD49888C-EE87-0AA1-DB51-FCB7AE18C6FB}"/>
              </a:ext>
            </a:extLst>
          </p:cNvPr>
          <p:cNvSpPr/>
          <p:nvPr/>
        </p:nvSpPr>
        <p:spPr>
          <a:xfrm>
            <a:off x="5269143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2203.,9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Скругленный прямоугольник 133">
            <a:extLst>
              <a:ext uri="{FF2B5EF4-FFF2-40B4-BE49-F238E27FC236}">
                <a16:creationId xmlns:a16="http://schemas.microsoft.com/office/drawing/2014/main" xmlns="" id="{E891C477-CE41-440F-B223-9BD475BA4F74}"/>
              </a:ext>
            </a:extLst>
          </p:cNvPr>
          <p:cNvSpPr/>
          <p:nvPr/>
        </p:nvSpPr>
        <p:spPr>
          <a:xfrm>
            <a:off x="6067349" y="333957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2258,0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xmlns="" id="{BA41BC5E-92C9-7CBA-1F88-F41F35900D8E}"/>
              </a:ext>
            </a:extLst>
          </p:cNvPr>
          <p:cNvSpPr/>
          <p:nvPr/>
        </p:nvSpPr>
        <p:spPr>
          <a:xfrm>
            <a:off x="5666721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2366,3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xmlns="" id="{2EFB3336-310E-8D41-40DB-BCF7E0A8AF90}"/>
              </a:ext>
            </a:extLst>
          </p:cNvPr>
          <p:cNvSpPr txBox="1"/>
          <p:nvPr/>
        </p:nvSpPr>
        <p:spPr>
          <a:xfrm>
            <a:off x="4862489" y="4586482"/>
            <a:ext cx="15629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Фонд оплаты труда по крупным и средним организациям, тыс.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Скругленный прямоугольник 136">
            <a:extLst>
              <a:ext uri="{FF2B5EF4-FFF2-40B4-BE49-F238E27FC236}">
                <a16:creationId xmlns:a16="http://schemas.microsoft.com/office/drawing/2014/main" xmlns="" id="{A3F711DB-496E-5AE9-8DA3-52FB6C8C4FC4}"/>
              </a:ext>
            </a:extLst>
          </p:cNvPr>
          <p:cNvSpPr/>
          <p:nvPr/>
        </p:nvSpPr>
        <p:spPr>
          <a:xfrm>
            <a:off x="4746175" y="5032665"/>
            <a:ext cx="438428" cy="188345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526338,3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Скругленный прямоугольник 137">
            <a:extLst>
              <a:ext uri="{FF2B5EF4-FFF2-40B4-BE49-F238E27FC236}">
                <a16:creationId xmlns:a16="http://schemas.microsoft.com/office/drawing/2014/main" xmlns="" id="{8F9B137A-9F0C-3053-26F4-F1A1A4D82D6D}"/>
              </a:ext>
            </a:extLst>
          </p:cNvPr>
          <p:cNvSpPr/>
          <p:nvPr/>
        </p:nvSpPr>
        <p:spPr>
          <a:xfrm>
            <a:off x="5779538" y="5041009"/>
            <a:ext cx="467258" cy="174929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647178,3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Скругленный прямоугольник 138">
            <a:extLst>
              <a:ext uri="{FF2B5EF4-FFF2-40B4-BE49-F238E27FC236}">
                <a16:creationId xmlns:a16="http://schemas.microsoft.com/office/drawing/2014/main" xmlns="" id="{5638DA25-0A83-5C61-BB97-CE89B7FE3C55}"/>
              </a:ext>
            </a:extLst>
          </p:cNvPr>
          <p:cNvSpPr/>
          <p:nvPr/>
        </p:nvSpPr>
        <p:spPr>
          <a:xfrm>
            <a:off x="5277416" y="5041009"/>
            <a:ext cx="464217" cy="171655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578216,3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xmlns="" id="{9B8B9FEF-8A61-E7B5-E26D-6064E35C71F8}"/>
              </a:ext>
            </a:extLst>
          </p:cNvPr>
          <p:cNvSpPr txBox="1"/>
          <p:nvPr/>
        </p:nvSpPr>
        <p:spPr>
          <a:xfrm>
            <a:off x="1589193" y="4583313"/>
            <a:ext cx="9882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объём розничного товарооборота</a:t>
            </a:r>
          </a:p>
          <a:p>
            <a:r>
              <a:rPr lang="ru-RU" sz="80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800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лн.руб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:a16="http://schemas.microsoft.com/office/drawing/2014/main" xmlns="" id="{5BF57916-37D0-2A89-BEDE-6529985937EC}"/>
              </a:ext>
            </a:extLst>
          </p:cNvPr>
          <p:cNvSpPr/>
          <p:nvPr/>
        </p:nvSpPr>
        <p:spPr>
          <a:xfrm>
            <a:off x="1589193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321,7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Скругленный прямоугольник 141">
            <a:extLst>
              <a:ext uri="{FF2B5EF4-FFF2-40B4-BE49-F238E27FC236}">
                <a16:creationId xmlns:a16="http://schemas.microsoft.com/office/drawing/2014/main" xmlns="" id="{804C102D-E058-03DA-846F-7B2632D8057C}"/>
              </a:ext>
            </a:extLst>
          </p:cNvPr>
          <p:cNvSpPr/>
          <p:nvPr/>
        </p:nvSpPr>
        <p:spPr>
          <a:xfrm>
            <a:off x="2387399" y="503277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374,3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Скругленный прямоугольник 142">
            <a:extLst>
              <a:ext uri="{FF2B5EF4-FFF2-40B4-BE49-F238E27FC236}">
                <a16:creationId xmlns:a16="http://schemas.microsoft.com/office/drawing/2014/main" xmlns="" id="{AF6DE8AE-5C46-A9ED-FE44-79540CCD291B}"/>
              </a:ext>
            </a:extLst>
          </p:cNvPr>
          <p:cNvSpPr/>
          <p:nvPr/>
        </p:nvSpPr>
        <p:spPr>
          <a:xfrm>
            <a:off x="1986771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378,8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xmlns="" id="{CD500BF9-38C1-5529-5619-ECFDF6A02DFC}"/>
              </a:ext>
            </a:extLst>
          </p:cNvPr>
          <p:cNvSpPr txBox="1"/>
          <p:nvPr/>
        </p:nvSpPr>
        <p:spPr>
          <a:xfrm>
            <a:off x="924483" y="3015810"/>
            <a:ext cx="156298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Промышленность (отгрузка продукции), тыс. </a:t>
            </a:r>
            <a:r>
              <a:rPr lang="ru-RU" sz="800" b="1" spc="-20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Скругленный прямоугольник 144">
            <a:extLst>
              <a:ext uri="{FF2B5EF4-FFF2-40B4-BE49-F238E27FC236}">
                <a16:creationId xmlns:a16="http://schemas.microsoft.com/office/drawing/2014/main" xmlns="" id="{049D898B-5B50-DE58-0CB5-29E839E77CE1}"/>
              </a:ext>
            </a:extLst>
          </p:cNvPr>
          <p:cNvSpPr/>
          <p:nvPr/>
        </p:nvSpPr>
        <p:spPr>
          <a:xfrm>
            <a:off x="1085529" y="3341848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115429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xmlns="" id="{D8C75DED-E032-F06C-4A1B-C15F2E0A1892}"/>
              </a:ext>
            </a:extLst>
          </p:cNvPr>
          <p:cNvSpPr/>
          <p:nvPr/>
        </p:nvSpPr>
        <p:spPr>
          <a:xfrm>
            <a:off x="1883735" y="3336777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150295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:a16="http://schemas.microsoft.com/office/drawing/2014/main" xmlns="" id="{2947D3A7-F3F2-F042-E041-2359906A0400}"/>
              </a:ext>
            </a:extLst>
          </p:cNvPr>
          <p:cNvSpPr/>
          <p:nvPr/>
        </p:nvSpPr>
        <p:spPr>
          <a:xfrm>
            <a:off x="1483107" y="3341848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126519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xmlns="" id="{BD9E40EF-B3BB-3EB9-AF5B-3B81E652F392}"/>
              </a:ext>
            </a:extLst>
          </p:cNvPr>
          <p:cNvSpPr txBox="1"/>
          <p:nvPr/>
        </p:nvSpPr>
        <p:spPr>
          <a:xfrm>
            <a:off x="2784977" y="5140939"/>
            <a:ext cx="181284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</a:t>
            </a:r>
            <a:r>
              <a:rPr lang="ru-RU" sz="8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з/п  работника по крупным и средним организациям, </a:t>
            </a:r>
            <a:r>
              <a:rPr lang="ru-RU" sz="8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:a16="http://schemas.microsoft.com/office/drawing/2014/main" xmlns="" id="{4676CABC-9A49-F2C2-A9BC-C53B134296DE}"/>
              </a:ext>
            </a:extLst>
          </p:cNvPr>
          <p:cNvSpPr/>
          <p:nvPr/>
        </p:nvSpPr>
        <p:spPr>
          <a:xfrm>
            <a:off x="2952597" y="5495433"/>
            <a:ext cx="473997" cy="162921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31902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Скругленный прямоугольник 149">
            <a:extLst>
              <a:ext uri="{FF2B5EF4-FFF2-40B4-BE49-F238E27FC236}">
                <a16:creationId xmlns:a16="http://schemas.microsoft.com/office/drawing/2014/main" xmlns="" id="{D3AFCDB7-7B2D-FB95-3CC4-26FA72959204}"/>
              </a:ext>
            </a:extLst>
          </p:cNvPr>
          <p:cNvSpPr/>
          <p:nvPr/>
        </p:nvSpPr>
        <p:spPr>
          <a:xfrm>
            <a:off x="4030143" y="5495431"/>
            <a:ext cx="368602" cy="157851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41241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Скругленный прямоугольник 150">
            <a:extLst>
              <a:ext uri="{FF2B5EF4-FFF2-40B4-BE49-F238E27FC236}">
                <a16:creationId xmlns:a16="http://schemas.microsoft.com/office/drawing/2014/main" xmlns="" id="{0DA18218-A189-5B34-A992-A1C2F6968601}"/>
              </a:ext>
            </a:extLst>
          </p:cNvPr>
          <p:cNvSpPr/>
          <p:nvPr/>
        </p:nvSpPr>
        <p:spPr>
          <a:xfrm>
            <a:off x="3515525" y="5495432"/>
            <a:ext cx="436104" cy="162921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35360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Шестиугольник 160">
            <a:extLst>
              <a:ext uri="{FF2B5EF4-FFF2-40B4-BE49-F238E27FC236}">
                <a16:creationId xmlns:a16="http://schemas.microsoft.com/office/drawing/2014/main" xmlns="" id="{80C5CFFC-7012-7F1B-F30E-BDA9A7D11940}"/>
              </a:ext>
            </a:extLst>
          </p:cNvPr>
          <p:cNvSpPr/>
          <p:nvPr/>
        </p:nvSpPr>
        <p:spPr>
          <a:xfrm rot="1800000">
            <a:off x="2920822" y="3086486"/>
            <a:ext cx="1376047" cy="1432398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6047" h="1432398">
                <a:moveTo>
                  <a:pt x="0" y="575866"/>
                </a:moveTo>
                <a:lnTo>
                  <a:pt x="429759" y="7332"/>
                </a:lnTo>
                <a:lnTo>
                  <a:pt x="1069064" y="0"/>
                </a:lnTo>
                <a:lnTo>
                  <a:pt x="1376047" y="560321"/>
                </a:lnTo>
                <a:lnTo>
                  <a:pt x="1077524" y="1126130"/>
                </a:lnTo>
                <a:lnTo>
                  <a:pt x="265501" y="1432398"/>
                </a:lnTo>
                <a:lnTo>
                  <a:pt x="0" y="575866"/>
                </a:lnTo>
                <a:close/>
              </a:path>
            </a:pathLst>
          </a:custGeom>
          <a:noFill/>
          <a:ln>
            <a:solidFill>
              <a:srgbClr val="A6A6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3" name="Шестиугольник 160">
            <a:extLst>
              <a:ext uri="{FF2B5EF4-FFF2-40B4-BE49-F238E27FC236}">
                <a16:creationId xmlns:a16="http://schemas.microsoft.com/office/drawing/2014/main" xmlns="" id="{BFE3E32D-4E32-EF8D-83DB-B70C7B2C852E}"/>
              </a:ext>
            </a:extLst>
          </p:cNvPr>
          <p:cNvSpPr/>
          <p:nvPr/>
        </p:nvSpPr>
        <p:spPr>
          <a:xfrm rot="1800000">
            <a:off x="2632484" y="2933471"/>
            <a:ext cx="1825527" cy="1348087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5527" h="1348087">
                <a:moveTo>
                  <a:pt x="0" y="656284"/>
                </a:moveTo>
                <a:lnTo>
                  <a:pt x="749692" y="9285"/>
                </a:lnTo>
                <a:lnTo>
                  <a:pt x="1507400" y="0"/>
                </a:lnTo>
                <a:lnTo>
                  <a:pt x="1825527" y="660136"/>
                </a:lnTo>
                <a:lnTo>
                  <a:pt x="1500204" y="1294544"/>
                </a:lnTo>
                <a:lnTo>
                  <a:pt x="734847" y="1348087"/>
                </a:lnTo>
                <a:lnTo>
                  <a:pt x="0" y="656284"/>
                </a:lnTo>
                <a:close/>
              </a:path>
            </a:pathLst>
          </a:custGeom>
          <a:noFill/>
          <a:ln>
            <a:solidFill>
              <a:srgbClr val="B1C1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64" name="Шестиугольник 160">
            <a:extLst>
              <a:ext uri="{FF2B5EF4-FFF2-40B4-BE49-F238E27FC236}">
                <a16:creationId xmlns:a16="http://schemas.microsoft.com/office/drawing/2014/main" xmlns="" id="{3AA1733C-B95A-633A-E4C1-06FA94F51A7E}"/>
              </a:ext>
            </a:extLst>
          </p:cNvPr>
          <p:cNvSpPr/>
          <p:nvPr/>
        </p:nvSpPr>
        <p:spPr>
          <a:xfrm rot="1800000">
            <a:off x="2775749" y="2654066"/>
            <a:ext cx="1822652" cy="1773344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507400 w 1825527"/>
              <a:gd name="connsiteY2" fmla="*/ 341453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689309 w 1825527"/>
              <a:gd name="connsiteY2" fmla="*/ 23926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903316"/>
              <a:gd name="connsiteY0" fmla="*/ 997737 h 1689540"/>
              <a:gd name="connsiteX1" fmla="*/ 540553 w 1903316"/>
              <a:gd name="connsiteY1" fmla="*/ 0 h 1689540"/>
              <a:gd name="connsiteX2" fmla="*/ 1689309 w 1903316"/>
              <a:gd name="connsiteY2" fmla="*/ 23926 h 1689540"/>
              <a:gd name="connsiteX3" fmla="*/ 1903316 w 1903316"/>
              <a:gd name="connsiteY3" fmla="*/ 1009802 h 1689540"/>
              <a:gd name="connsiteX4" fmla="*/ 1500204 w 1903316"/>
              <a:gd name="connsiteY4" fmla="*/ 1635997 h 1689540"/>
              <a:gd name="connsiteX5" fmla="*/ 734847 w 1903316"/>
              <a:gd name="connsiteY5" fmla="*/ 1689540 h 1689540"/>
              <a:gd name="connsiteX6" fmla="*/ 0 w 1903316"/>
              <a:gd name="connsiteY6" fmla="*/ 997737 h 1689540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734847 w 1903316"/>
              <a:gd name="connsiteY5" fmla="*/ 1689540 h 1773344"/>
              <a:gd name="connsiteX6" fmla="*/ 0 w 1903316"/>
              <a:gd name="connsiteY6" fmla="*/ 997737 h 1773344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690229 w 1903316"/>
              <a:gd name="connsiteY5" fmla="*/ 1761784 h 1773344"/>
              <a:gd name="connsiteX6" fmla="*/ 0 w 1903316"/>
              <a:gd name="connsiteY6" fmla="*/ 997737 h 1773344"/>
              <a:gd name="connsiteX0" fmla="*/ 0 w 1822652"/>
              <a:gd name="connsiteY0" fmla="*/ 1010930 h 1773344"/>
              <a:gd name="connsiteX1" fmla="*/ 459889 w 1822652"/>
              <a:gd name="connsiteY1" fmla="*/ 0 h 1773344"/>
              <a:gd name="connsiteX2" fmla="*/ 1608645 w 1822652"/>
              <a:gd name="connsiteY2" fmla="*/ 23926 h 1773344"/>
              <a:gd name="connsiteX3" fmla="*/ 1822652 w 1822652"/>
              <a:gd name="connsiteY3" fmla="*/ 1009802 h 1773344"/>
              <a:gd name="connsiteX4" fmla="*/ 1492197 w 1822652"/>
              <a:gd name="connsiteY4" fmla="*/ 1773344 h 1773344"/>
              <a:gd name="connsiteX5" fmla="*/ 609565 w 1822652"/>
              <a:gd name="connsiteY5" fmla="*/ 1761784 h 1773344"/>
              <a:gd name="connsiteX6" fmla="*/ 0 w 1822652"/>
              <a:gd name="connsiteY6" fmla="*/ 1010930 h 177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2652" h="1773344">
                <a:moveTo>
                  <a:pt x="0" y="1010930"/>
                </a:moveTo>
                <a:lnTo>
                  <a:pt x="459889" y="0"/>
                </a:lnTo>
                <a:lnTo>
                  <a:pt x="1608645" y="23926"/>
                </a:lnTo>
                <a:lnTo>
                  <a:pt x="1822652" y="1009802"/>
                </a:lnTo>
                <a:lnTo>
                  <a:pt x="1492197" y="1773344"/>
                </a:lnTo>
                <a:lnTo>
                  <a:pt x="609565" y="1761784"/>
                </a:lnTo>
                <a:lnTo>
                  <a:pt x="0" y="1010930"/>
                </a:lnTo>
                <a:close/>
              </a:path>
            </a:pathLst>
          </a:cu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37AAA25-7C88-1AD0-0C1B-918F884DB7A1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A27BD99-917B-7737-9E7F-7A8F57A2CA4C}"/>
              </a:ext>
            </a:extLst>
          </p:cNvPr>
          <p:cNvSpPr txBox="1"/>
          <p:nvPr/>
        </p:nvSpPr>
        <p:spPr>
          <a:xfrm>
            <a:off x="770913" y="521290"/>
            <a:ext cx="88273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ТОГУЛЬСКОГО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91864168"/>
              </p:ext>
            </p:extLst>
          </p:nvPr>
        </p:nvGraphicFramePr>
        <p:xfrm>
          <a:off x="6783292" y="2128442"/>
          <a:ext cx="2984426" cy="3922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401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xmlns="" id="{2B56E9F4-E4FE-07B5-1673-7C188D637F75}"/>
              </a:ext>
            </a:extLst>
          </p:cNvPr>
          <p:cNvSpPr/>
          <p:nvPr/>
        </p:nvSpPr>
        <p:spPr>
          <a:xfrm>
            <a:off x="7623954" y="3931822"/>
            <a:ext cx="2160000" cy="2376000"/>
          </a:xfrm>
          <a:prstGeom prst="roundRect">
            <a:avLst>
              <a:gd name="adj" fmla="val 1257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4E843EC5-B93D-014D-3D45-983FBD45BCAE}"/>
              </a:ext>
            </a:extLst>
          </p:cNvPr>
          <p:cNvSpPr txBox="1"/>
          <p:nvPr/>
        </p:nvSpPr>
        <p:spPr>
          <a:xfrm>
            <a:off x="7826548" y="4848841"/>
            <a:ext cx="161759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безработные граждане*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:a16="http://schemas.microsoft.com/office/drawing/2014/main" xmlns="" id="{4EAC095F-9D74-7D49-4901-E85F2AE217CA}"/>
              </a:ext>
            </a:extLst>
          </p:cNvPr>
          <p:cNvSpPr/>
          <p:nvPr/>
        </p:nvSpPr>
        <p:spPr>
          <a:xfrm>
            <a:off x="7835654" y="5610108"/>
            <a:ext cx="629048" cy="18233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10,9 тыс. человек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xmlns="" id="{4C7367CC-2C8F-E4DC-E8B8-3D16B5436723}"/>
              </a:ext>
            </a:extLst>
          </p:cNvPr>
          <p:cNvSpPr/>
          <p:nvPr/>
        </p:nvSpPr>
        <p:spPr>
          <a:xfrm>
            <a:off x="5296223" y="1847741"/>
            <a:ext cx="4491371" cy="1928168"/>
          </a:xfrm>
          <a:prstGeom prst="roundRect">
            <a:avLst>
              <a:gd name="adj" fmla="val 1231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xmlns="" id="{9CA13AC4-7435-DEEE-4605-E265104DD5A0}"/>
              </a:ext>
            </a:extLst>
          </p:cNvPr>
          <p:cNvSpPr/>
          <p:nvPr/>
        </p:nvSpPr>
        <p:spPr>
          <a:xfrm>
            <a:off x="5296225" y="1400274"/>
            <a:ext cx="4491371" cy="829218"/>
          </a:xfrm>
          <a:prstGeom prst="roundRect">
            <a:avLst>
              <a:gd name="adj" fmla="val 3062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3A2C6274-4B9B-F40B-8680-725F6BB96DFB}"/>
              </a:ext>
            </a:extLst>
          </p:cNvPr>
          <p:cNvSpPr/>
          <p:nvPr/>
        </p:nvSpPr>
        <p:spPr>
          <a:xfrm>
            <a:off x="5326740" y="3942102"/>
            <a:ext cx="2160000" cy="2376000"/>
          </a:xfrm>
          <a:prstGeom prst="roundRect">
            <a:avLst>
              <a:gd name="adj" fmla="val 1257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875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88543F39-1862-225F-676D-5EA9ED5042F5}"/>
              </a:ext>
            </a:extLst>
          </p:cNvPr>
          <p:cNvSpPr/>
          <p:nvPr/>
        </p:nvSpPr>
        <p:spPr>
          <a:xfrm>
            <a:off x="448228" y="3818845"/>
            <a:ext cx="4497839" cy="2321162"/>
          </a:xfrm>
          <a:prstGeom prst="roundRect">
            <a:avLst>
              <a:gd name="adj" fmla="val 1220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7D06431-2278-115D-A93F-C4A505FF50CB}"/>
              </a:ext>
            </a:extLst>
          </p:cNvPr>
          <p:cNvSpPr txBox="1"/>
          <p:nvPr/>
        </p:nvSpPr>
        <p:spPr>
          <a:xfrm>
            <a:off x="658610" y="4087574"/>
            <a:ext cx="446988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СРЕДНЕМЕСЯЧНАЯ ЗАРАБОТНАЯ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ПЛАТА РАБОТНИКОВ</a:t>
            </a:r>
          </a:p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ОТРАСЛЯМ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</a:t>
            </a:r>
          </a:p>
        </p:txBody>
      </p:sp>
      <p:graphicFrame>
        <p:nvGraphicFramePr>
          <p:cNvPr id="24" name="Диаграмма 23">
            <a:extLst>
              <a:ext uri="{FF2B5EF4-FFF2-40B4-BE49-F238E27FC236}">
                <a16:creationId xmlns:a16="http://schemas.microsoft.com/office/drawing/2014/main" xmlns="" id="{28A48725-C2BB-5FD4-9E15-191D578545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8968511"/>
              </p:ext>
            </p:extLst>
          </p:nvPr>
        </p:nvGraphicFramePr>
        <p:xfrm>
          <a:off x="890955" y="4382469"/>
          <a:ext cx="3441832" cy="1729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5" name="Таблица 44">
            <a:extLst>
              <a:ext uri="{FF2B5EF4-FFF2-40B4-BE49-F238E27FC236}">
                <a16:creationId xmlns:a16="http://schemas.microsoft.com/office/drawing/2014/main" xmlns="" id="{01D18615-3BD4-9047-32C3-3CA2012B6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512581"/>
              </p:ext>
            </p:extLst>
          </p:nvPr>
        </p:nvGraphicFramePr>
        <p:xfrm>
          <a:off x="5275468" y="1411745"/>
          <a:ext cx="4497840" cy="232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3797">
                  <a:extLst>
                    <a:ext uri="{9D8B030D-6E8A-4147-A177-3AD203B41FA5}">
                      <a16:colId xmlns:a16="http://schemas.microsoft.com/office/drawing/2014/main" xmlns="" val="3318199641"/>
                    </a:ext>
                  </a:extLst>
                </a:gridCol>
                <a:gridCol w="546854">
                  <a:extLst>
                    <a:ext uri="{9D8B030D-6E8A-4147-A177-3AD203B41FA5}">
                      <a16:colId xmlns:a16="http://schemas.microsoft.com/office/drawing/2014/main" xmlns="" val="1343176932"/>
                    </a:ext>
                  </a:extLst>
                </a:gridCol>
                <a:gridCol w="1142729">
                  <a:extLst>
                    <a:ext uri="{9D8B030D-6E8A-4147-A177-3AD203B41FA5}">
                      <a16:colId xmlns:a16="http://schemas.microsoft.com/office/drawing/2014/main" xmlns="" val="2111604541"/>
                    </a:ext>
                  </a:extLst>
                </a:gridCol>
                <a:gridCol w="1124460">
                  <a:extLst>
                    <a:ext uri="{9D8B030D-6E8A-4147-A177-3AD203B41FA5}">
                      <a16:colId xmlns:a16="http://schemas.microsoft.com/office/drawing/2014/main" xmlns="" val="2298273598"/>
                    </a:ext>
                  </a:extLst>
                </a:gridCol>
              </a:tblGrid>
              <a:tr h="300558"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x-none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8852991"/>
                  </a:ext>
                </a:extLst>
              </a:tr>
              <a:tr h="362537">
                <a:tc rowSpan="2"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 одного работающего         по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крупным и средним организациям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35359,7</a:t>
                      </a:r>
                      <a:endParaRPr lang="x-none" sz="7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41240,9</a:t>
                      </a:r>
                      <a:endParaRPr lang="x-none" sz="7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5506270"/>
                  </a:ext>
                </a:extLst>
              </a:tr>
              <a:tr h="281225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111,</a:t>
                      </a:r>
                      <a:r>
                        <a:rPr lang="ru-RU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7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16,7</a:t>
                      </a:r>
                      <a:r>
                        <a:rPr lang="en-US" sz="7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7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7235586"/>
                  </a:ext>
                </a:extLst>
              </a:tr>
              <a:tr h="405358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 </a:t>
                      </a:r>
                      <a:r>
                        <a:rPr lang="x-none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полному кругу предприятий (оценка)</a:t>
                      </a:r>
                      <a:endParaRPr lang="x-none" sz="7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8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28234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33085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879490"/>
                  </a:ext>
                </a:extLst>
              </a:tr>
              <a:tr h="4053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</a:t>
                      </a:r>
                      <a:r>
                        <a:rPr kumimoji="0" lang="x-none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реднемесячная заработная плата по</a:t>
                      </a: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крупным и средним организациям</a:t>
                      </a:r>
                      <a:r>
                        <a:rPr kumimoji="0" lang="x-none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Алтайского края</a:t>
                      </a:r>
                      <a:endParaRPr kumimoji="0" lang="x-none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руб.</a:t>
                      </a:r>
                      <a:endParaRPr lang="ru-RU" sz="800" b="1" dirty="0"/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43368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50567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0292117"/>
                  </a:ext>
                </a:extLst>
              </a:tr>
              <a:tr h="5513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</a:t>
                      </a:r>
                      <a:r>
                        <a:rPr kumimoji="0" lang="x-none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реднемесячная заработная плата по </a:t>
                      </a:r>
                      <a:r>
                        <a:rPr kumimoji="0" lang="ru-RU" sz="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полному кругу предприятий в Алтайском крае</a:t>
                      </a:r>
                      <a:endParaRPr kumimoji="0" lang="x-none" sz="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ru-RU" sz="800" dirty="0"/>
                    </a:p>
                  </a:txBody>
                  <a:tcPr marL="144000"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/>
                        <a:t>руб.</a:t>
                      </a:r>
                      <a:endParaRPr lang="ru-RU" sz="800" b="1" dirty="0"/>
                    </a:p>
                  </a:txBody>
                  <a:tcPr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39270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46137</a:t>
                      </a:r>
                      <a:endParaRPr lang="x-none" sz="8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65497627"/>
                  </a:ext>
                </a:extLst>
              </a:tr>
            </a:tbl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202ED880-7F9C-7522-6A34-8939D1C06451}"/>
              </a:ext>
            </a:extLst>
          </p:cNvPr>
          <p:cNvSpPr txBox="1"/>
          <p:nvPr/>
        </p:nvSpPr>
        <p:spPr>
          <a:xfrm>
            <a:off x="5316390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 указан в процентах к предыдущему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423ED422-DF9E-9D1D-A2F9-831F081A251F}"/>
              </a:ext>
            </a:extLst>
          </p:cNvPr>
          <p:cNvSpPr txBox="1"/>
          <p:nvPr/>
        </p:nvSpPr>
        <p:spPr>
          <a:xfrm>
            <a:off x="5498819" y="4346722"/>
            <a:ext cx="244699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1,8%</a:t>
            </a:r>
            <a:endParaRPr lang="x-none" sz="2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BEBF4CEF-8376-EA30-4646-371E66EC9A7B}"/>
              </a:ext>
            </a:extLst>
          </p:cNvPr>
          <p:cNvSpPr txBox="1"/>
          <p:nvPr/>
        </p:nvSpPr>
        <p:spPr>
          <a:xfrm>
            <a:off x="5498819" y="4848841"/>
            <a:ext cx="161759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регистрируемая безработица 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xmlns="" id="{DE570A78-46A9-3F07-36FA-94EF1D510C3A}"/>
              </a:ext>
            </a:extLst>
          </p:cNvPr>
          <p:cNvSpPr/>
          <p:nvPr/>
        </p:nvSpPr>
        <p:spPr>
          <a:xfrm>
            <a:off x="5585372" y="5619418"/>
            <a:ext cx="519804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0,9 %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" name="Рисунок 70" descr="Отменить подписку со сплошной заливкой">
            <a:extLst>
              <a:ext uri="{FF2B5EF4-FFF2-40B4-BE49-F238E27FC236}">
                <a16:creationId xmlns:a16="http://schemas.microsoft.com/office/drawing/2014/main" xmlns="" id="{96BAE458-C0B9-5E94-E09C-84ADC48272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966417" y="4066128"/>
            <a:ext cx="360000" cy="360000"/>
          </a:xfrm>
          <a:prstGeom prst="rect">
            <a:avLst/>
          </a:prstGeom>
        </p:spPr>
      </p:pic>
      <p:pic>
        <p:nvPicPr>
          <p:cNvPr id="73" name="Рисунок 72" descr="Уменьшить со сплошной заливкой">
            <a:extLst>
              <a:ext uri="{FF2B5EF4-FFF2-40B4-BE49-F238E27FC236}">
                <a16:creationId xmlns:a16="http://schemas.microsoft.com/office/drawing/2014/main" xmlns="" id="{F7DE0371-C049-15C0-FB63-F322CF1A11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315342" y="4066128"/>
            <a:ext cx="360000" cy="360000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722792DB-D6F2-13EE-AD40-3281D52F5D03}"/>
              </a:ext>
            </a:extLst>
          </p:cNvPr>
          <p:cNvSpPr txBox="1"/>
          <p:nvPr/>
        </p:nvSpPr>
        <p:spPr>
          <a:xfrm>
            <a:off x="7758357" y="4364915"/>
            <a:ext cx="5180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endParaRPr lang="x-none" sz="2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D265CD84-16A0-1463-24A7-04BB3B4AC8B8}"/>
              </a:ext>
            </a:extLst>
          </p:cNvPr>
          <p:cNvSpPr txBox="1"/>
          <p:nvPr/>
        </p:nvSpPr>
        <p:spPr>
          <a:xfrm>
            <a:off x="8352413" y="4496843"/>
            <a:ext cx="38364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C1F7855C-3C0A-4AA7-EFF7-C1E794F9135E}"/>
              </a:ext>
            </a:extLst>
          </p:cNvPr>
          <p:cNvSpPr txBox="1"/>
          <p:nvPr/>
        </p:nvSpPr>
        <p:spPr>
          <a:xfrm>
            <a:off x="7623954" y="6329880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*Нетрудоустроенные граждане на 01.01.2023 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259A5D2-BA6C-18B9-A53B-3BE1381C412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7D2CD61-52B2-2F21-B305-8346B1FF7764}"/>
              </a:ext>
            </a:extLst>
          </p:cNvPr>
          <p:cNvSpPr txBox="1"/>
          <p:nvPr/>
        </p:nvSpPr>
        <p:spPr>
          <a:xfrm>
            <a:off x="7835654" y="5891942"/>
            <a:ext cx="18396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 по 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Алтайскому краю</a:t>
            </a: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01.01.2024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D23F441-3CBA-940B-B7FB-81A8DF61A225}"/>
              </a:ext>
            </a:extLst>
          </p:cNvPr>
          <p:cNvSpPr txBox="1"/>
          <p:nvPr/>
        </p:nvSpPr>
        <p:spPr>
          <a:xfrm>
            <a:off x="5507925" y="5891942"/>
            <a:ext cx="161759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 по 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Алтайскому краю</a:t>
            </a: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01.01.2024</a:t>
            </a:r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744" y="1218948"/>
            <a:ext cx="4499238" cy="23776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5283" y="1258783"/>
            <a:ext cx="4057636" cy="229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0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 descr="Посевы со сплошной заливкой">
            <a:extLst>
              <a:ext uri="{FF2B5EF4-FFF2-40B4-BE49-F238E27FC236}">
                <a16:creationId xmlns:a16="http://schemas.microsoft.com/office/drawing/2014/main" xmlns="" id="{9A813BFB-987D-79B3-9F3C-24EA109F9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15700" y="5328969"/>
            <a:ext cx="360000" cy="360000"/>
          </a:xfrm>
          <a:prstGeom prst="rect">
            <a:avLst/>
          </a:prstGeom>
        </p:spPr>
      </p:pic>
      <p:pic>
        <p:nvPicPr>
          <p:cNvPr id="127" name="Рисунок 126" descr="Золотые слитки со сплошной заливкой">
            <a:extLst>
              <a:ext uri="{FF2B5EF4-FFF2-40B4-BE49-F238E27FC236}">
                <a16:creationId xmlns:a16="http://schemas.microsoft.com/office/drawing/2014/main" xmlns="" id="{A7927950-A61A-0659-A375-9FF5BC9F87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10974" y="3192728"/>
            <a:ext cx="360000" cy="360000"/>
          </a:xfrm>
          <a:prstGeom prst="rect">
            <a:avLst/>
          </a:prstGeom>
        </p:spPr>
      </p:pic>
      <p:pic>
        <p:nvPicPr>
          <p:cNvPr id="131" name="Рисунок 130" descr="Холмы со сплошной заливкой">
            <a:extLst>
              <a:ext uri="{FF2B5EF4-FFF2-40B4-BE49-F238E27FC236}">
                <a16:creationId xmlns:a16="http://schemas.microsoft.com/office/drawing/2014/main" xmlns="" id="{50B1F77A-2D91-C5DF-2A6E-FCA200EB9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430878" y="2748060"/>
            <a:ext cx="360000" cy="360000"/>
          </a:xfrm>
          <a:prstGeom prst="rect">
            <a:avLst/>
          </a:prstGeom>
        </p:spPr>
      </p:pic>
      <p:pic>
        <p:nvPicPr>
          <p:cNvPr id="101" name="Рисунок 100" descr="Сельское хозяйство со сплошной заливкой">
            <a:extLst>
              <a:ext uri="{FF2B5EF4-FFF2-40B4-BE49-F238E27FC236}">
                <a16:creationId xmlns:a16="http://schemas.microsoft.com/office/drawing/2014/main" xmlns="" id="{208E3681-9B4F-4B33-A212-E62D0B4EF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004859" y="5259361"/>
            <a:ext cx="360000" cy="360000"/>
          </a:xfrm>
          <a:prstGeom prst="rect">
            <a:avLst/>
          </a:prstGeom>
        </p:spPr>
      </p:pic>
      <p:pic>
        <p:nvPicPr>
          <p:cNvPr id="95" name="Рисунок 94" descr="Лиственное дерево со сплошной заливкой">
            <a:extLst>
              <a:ext uri="{FF2B5EF4-FFF2-40B4-BE49-F238E27FC236}">
                <a16:creationId xmlns:a16="http://schemas.microsoft.com/office/drawing/2014/main" xmlns="" id="{F9992745-1C9E-A958-FDFD-5BE2BADB7D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56599" y="5764069"/>
            <a:ext cx="360000" cy="360000"/>
          </a:xfrm>
          <a:prstGeom prst="rect">
            <a:avLst/>
          </a:prstGeom>
        </p:spPr>
      </p:pic>
      <p:pic>
        <p:nvPicPr>
          <p:cNvPr id="97" name="Рисунок 96" descr="Елка со сплошной заливкой">
            <a:extLst>
              <a:ext uri="{FF2B5EF4-FFF2-40B4-BE49-F238E27FC236}">
                <a16:creationId xmlns:a16="http://schemas.microsoft.com/office/drawing/2014/main" xmlns="" id="{DADC01F5-858C-9B08-635B-475B0B4967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28649" y="5288884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2F259C10-BB78-48DB-70DD-10B33B701093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ЛЕСА И ПОЧВЫ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МЕСТОРОЖДЕНИЯ И ПРОЯВЛЕНИЯ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AE91EFE9-B67B-0E7F-6272-816E1137AE9A}"/>
              </a:ext>
            </a:extLst>
          </p:cNvPr>
          <p:cNvSpPr/>
          <p:nvPr/>
        </p:nvSpPr>
        <p:spPr>
          <a:xfrm>
            <a:off x="5286115" y="4824775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xmlns="" id="{38997C38-2D25-2F3C-467D-A9A159CF5BA9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ЗЕМЛИ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D1C4A423-2228-521E-E06B-9B389FC0E335}"/>
              </a:ext>
            </a:extLst>
          </p:cNvPr>
          <p:cNvSpPr txBox="1"/>
          <p:nvPr/>
        </p:nvSpPr>
        <p:spPr>
          <a:xfrm>
            <a:off x="894521" y="2424918"/>
            <a:ext cx="39736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короткий безморозный период и наличие поздних весенних и ранних осенних заморозков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0282E4-2CCC-CE9A-16F7-CC2F77DF86AD}"/>
              </a:ext>
            </a:extLst>
          </p:cNvPr>
          <p:cNvSpPr txBox="1"/>
          <p:nvPr/>
        </p:nvSpPr>
        <p:spPr>
          <a:xfrm>
            <a:off x="1363406" y="2819351"/>
            <a:ext cx="2242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январе -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℃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 июле 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+18,4 ℃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0" name="Рисунок 79" descr="Термометр со сплошной заливкой">
            <a:extLst>
              <a:ext uri="{FF2B5EF4-FFF2-40B4-BE49-F238E27FC236}">
                <a16:creationId xmlns:a16="http://schemas.microsoft.com/office/drawing/2014/main" xmlns="" id="{03905552-1267-3947-ED33-DA92CDF30F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789797" y="2837318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C30F9616-4CA9-8FB9-426A-440D5B09B098}"/>
              </a:ext>
            </a:extLst>
          </p:cNvPr>
          <p:cNvSpPr txBox="1"/>
          <p:nvPr/>
        </p:nvSpPr>
        <p:spPr>
          <a:xfrm>
            <a:off x="1080946" y="4890527"/>
            <a:ext cx="9477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леса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E1B2EC90-8DAE-0957-5D26-BE6AB5E7E7C7}"/>
              </a:ext>
            </a:extLst>
          </p:cNvPr>
          <p:cNvSpPr txBox="1"/>
          <p:nvPr/>
        </p:nvSpPr>
        <p:spPr>
          <a:xfrm>
            <a:off x="1116600" y="5259719"/>
            <a:ext cx="182427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Древесная растительность представлена осиной, березой, пихтой, сосной, </a:t>
            </a:r>
            <a:r>
              <a:rPr lang="ru-RU" sz="8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елью. Из </a:t>
            </a:r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кустарниковых пород встречаются: ива </a:t>
            </a:r>
            <a:r>
              <a:rPr lang="ru-RU" sz="8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трехтычиночная</a:t>
            </a:r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сибирская, смородина красная и черная, черемуха, калина, боярышник, шиповник, </a:t>
            </a:r>
            <a:r>
              <a:rPr lang="ru-RU" sz="8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малина.</a:t>
            </a:r>
            <a:endParaRPr lang="ru-RU" sz="8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9BFF0E25-DFAE-46E7-0CAB-F8151F107F4C}"/>
              </a:ext>
            </a:extLst>
          </p:cNvPr>
          <p:cNvSpPr txBox="1"/>
          <p:nvPr/>
        </p:nvSpPr>
        <p:spPr>
          <a:xfrm>
            <a:off x="3564910" y="4927376"/>
            <a:ext cx="153199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почвы</a:t>
            </a:r>
            <a:endParaRPr lang="en-US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3DE3B28B-9C2A-C4FD-BC1D-17B55EA166BC}"/>
              </a:ext>
            </a:extLst>
          </p:cNvPr>
          <p:cNvSpPr txBox="1"/>
          <p:nvPr/>
        </p:nvSpPr>
        <p:spPr>
          <a:xfrm>
            <a:off x="3485701" y="5325066"/>
            <a:ext cx="1555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3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Преобладающими </a:t>
            </a:r>
            <a:r>
              <a:rPr lang="ru-RU" sz="8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являются почвы группы серых лесных – около 30%, по днищам логов, речек и нижним частям склонов выделяются лугово-черноземные почвы. 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7ED753C6-79DF-D592-0C83-B15E5284834C}"/>
              </a:ext>
            </a:extLst>
          </p:cNvPr>
          <p:cNvSpPr txBox="1"/>
          <p:nvPr/>
        </p:nvSpPr>
        <p:spPr>
          <a:xfrm>
            <a:off x="5753996" y="2403928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9ED43C5D-0262-F43E-BACE-84B5F5D53598}"/>
              </a:ext>
            </a:extLst>
          </p:cNvPr>
          <p:cNvSpPr txBox="1"/>
          <p:nvPr/>
        </p:nvSpPr>
        <p:spPr>
          <a:xfrm>
            <a:off x="6023113" y="2758783"/>
            <a:ext cx="135503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месторождения кирпичного сырья, тугоплавких глин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57350817-E0E1-F8FA-9710-5BB6612E517F}"/>
              </a:ext>
            </a:extLst>
          </p:cNvPr>
          <p:cNvSpPr txBox="1"/>
          <p:nvPr/>
        </p:nvSpPr>
        <p:spPr>
          <a:xfrm>
            <a:off x="8094846" y="2819352"/>
            <a:ext cx="172401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месторождение </a:t>
            </a:r>
            <a:r>
              <a:rPr lang="ru-RU" sz="9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торфа</a:t>
            </a:r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3B81FAEA-1548-B5F4-06CC-079A55CF6E19}"/>
              </a:ext>
            </a:extLst>
          </p:cNvPr>
          <p:cNvSpPr txBox="1"/>
          <p:nvPr/>
        </p:nvSpPr>
        <p:spPr>
          <a:xfrm>
            <a:off x="5481544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200,5 тыс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га 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394B33CE-DA6F-7903-8552-2F4E10758830}"/>
              </a:ext>
            </a:extLst>
          </p:cNvPr>
          <p:cNvSpPr txBox="1"/>
          <p:nvPr/>
        </p:nvSpPr>
        <p:spPr>
          <a:xfrm>
            <a:off x="5846493" y="5339692"/>
            <a:ext cx="153165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с/х назначения</a:t>
            </a:r>
          </a:p>
          <a:p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100,1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га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F2232438-0B4C-EE5D-F317-B1A618F94DAC}"/>
              </a:ext>
            </a:extLst>
          </p:cNvPr>
          <p:cNvSpPr txBox="1"/>
          <p:nvPr/>
        </p:nvSpPr>
        <p:spPr>
          <a:xfrm>
            <a:off x="5846493" y="5816180"/>
            <a:ext cx="17691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промышленности</a:t>
            </a:r>
          </a:p>
          <a:p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0,2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га</a:t>
            </a:r>
          </a:p>
        </p:txBody>
      </p:sp>
      <p:pic>
        <p:nvPicPr>
          <p:cNvPr id="133" name="Рисунок 132" descr="Производство со сплошной заливкой">
            <a:extLst>
              <a:ext uri="{FF2B5EF4-FFF2-40B4-BE49-F238E27FC236}">
                <a16:creationId xmlns:a16="http://schemas.microsoft.com/office/drawing/2014/main" xmlns="" id="{B1E22031-B859-A4F3-7118-A7C6CB50C7A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5402397" y="5786221"/>
            <a:ext cx="360000" cy="360000"/>
          </a:xfrm>
          <a:prstGeom prst="rect">
            <a:avLst/>
          </a:prstGeom>
        </p:spPr>
      </p:pic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xmlns="" id="{CF61200C-1B4F-94A8-B2A9-63CB92B95149}"/>
              </a:ext>
            </a:extLst>
          </p:cNvPr>
          <p:cNvSpPr/>
          <p:nvPr/>
        </p:nvSpPr>
        <p:spPr>
          <a:xfrm>
            <a:off x="5297771" y="2265996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3617829-9ABE-B8DA-2750-51342286CCBC}"/>
              </a:ext>
            </a:extLst>
          </p:cNvPr>
          <p:cNvSpPr txBox="1"/>
          <p:nvPr/>
        </p:nvSpPr>
        <p:spPr>
          <a:xfrm>
            <a:off x="550009" y="6597028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18247" y="3307486"/>
            <a:ext cx="1227987" cy="29942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строительного камня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428162" y="3236527"/>
            <a:ext cx="359695" cy="36579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610974" y="2698696"/>
            <a:ext cx="359695" cy="36579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06009" y="3297712"/>
            <a:ext cx="359695" cy="35969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8094846" y="5339692"/>
            <a:ext cx="1443790" cy="30919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емли лесного фонда 97,1 </a:t>
            </a:r>
            <a:r>
              <a:rPr lang="ru-RU" sz="9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тыс.га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106160" y="5816180"/>
            <a:ext cx="1432476" cy="27699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емли населенных пунктов 2,5 </a:t>
            </a:r>
            <a:r>
              <a:rPr lang="ru-RU" sz="9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тыс.га</a:t>
            </a:r>
            <a:endParaRPr lang="ru-RU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599979" y="5310036"/>
            <a:ext cx="359695" cy="35969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610974" y="5786526"/>
            <a:ext cx="359695" cy="359695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8094845" y="3189848"/>
            <a:ext cx="1483089" cy="3990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проявления никеля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900" b="1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золотороссыпные</a:t>
            </a:r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месторождения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9ED43C5D-0262-F43E-BACE-84B5F5D53598}"/>
              </a:ext>
            </a:extLst>
          </p:cNvPr>
          <p:cNvSpPr txBox="1"/>
          <p:nvPr/>
        </p:nvSpPr>
        <p:spPr>
          <a:xfrm>
            <a:off x="1324645" y="3167282"/>
            <a:ext cx="35879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Годовое количество осадков достигает около 500 мм. Наименьшее количество осадков выпадает в феврале – 18 мм. Начиная с марта количество осадков увеличивается и достигает максимума в июле – 69 мм. 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20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Скругленный прямоугольник 248">
            <a:extLst>
              <a:ext uri="{FF2B5EF4-FFF2-40B4-BE49-F238E27FC236}">
                <a16:creationId xmlns:a16="http://schemas.microsoft.com/office/drawing/2014/main" xmlns="" id="{A4503707-C842-55D2-8184-C2281EB1EB33}"/>
              </a:ext>
            </a:extLst>
          </p:cNvPr>
          <p:cNvSpPr/>
          <p:nvPr/>
        </p:nvSpPr>
        <p:spPr>
          <a:xfrm>
            <a:off x="7591596" y="1759981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xmlns="" id="{C88591C5-A285-4ADE-F36B-04A9A72B35E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КУЛЬТУРА И ИСКУССТВО</a:t>
            </a:r>
            <a:endParaRPr lang="x-none" dirty="0"/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xmlns="" id="{6007C2EF-68BA-8F8F-ACC3-1F355859E295}"/>
              </a:ext>
            </a:extLst>
          </p:cNvPr>
          <p:cNvSpPr txBox="1"/>
          <p:nvPr/>
        </p:nvSpPr>
        <p:spPr>
          <a:xfrm>
            <a:off x="7835800" y="2537908"/>
            <a:ext cx="17130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клубных учреждений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xmlns="" id="{BC46FF49-74DA-9C59-D684-B1B12D37A8F7}"/>
              </a:ext>
            </a:extLst>
          </p:cNvPr>
          <p:cNvSpPr txBox="1"/>
          <p:nvPr/>
        </p:nvSpPr>
        <p:spPr>
          <a:xfrm>
            <a:off x="7877779" y="4938360"/>
            <a:ext cx="19891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памятников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xmlns="" id="{E9F12BC2-BFAA-BED4-F03C-AD706AF7061B}"/>
              </a:ext>
            </a:extLst>
          </p:cNvPr>
          <p:cNvSpPr txBox="1"/>
          <p:nvPr/>
        </p:nvSpPr>
        <p:spPr>
          <a:xfrm>
            <a:off x="7876506" y="4472008"/>
            <a:ext cx="96397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xmlns="" id="{5C27278C-6818-C17F-D51C-27DC77A4DF73}"/>
              </a:ext>
            </a:extLst>
          </p:cNvPr>
          <p:cNvSpPr txBox="1"/>
          <p:nvPr/>
        </p:nvSpPr>
        <p:spPr>
          <a:xfrm>
            <a:off x="7845707" y="3600693"/>
            <a:ext cx="89383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лубных формирования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xmlns="" id="{FD6CFA95-6D40-CD7C-1A91-86822FB92694}"/>
              </a:ext>
            </a:extLst>
          </p:cNvPr>
          <p:cNvSpPr txBox="1"/>
          <p:nvPr/>
        </p:nvSpPr>
        <p:spPr>
          <a:xfrm>
            <a:off x="7835800" y="307093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11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xmlns="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BFEBFB40-7B6B-80BC-E2A0-D704509DB297}"/>
              </a:ext>
            </a:extLst>
          </p:cNvPr>
          <p:cNvSpPr/>
          <p:nvPr/>
        </p:nvSpPr>
        <p:spPr>
          <a:xfrm>
            <a:off x="671014" y="2466702"/>
            <a:ext cx="2196000" cy="3331388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D65F193D-8DB6-299A-5C0F-01B3FC0F7ECB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ОБРАЗОВАНИЕ</a:t>
            </a:r>
          </a:p>
        </p:txBody>
      </p:sp>
      <p:pic>
        <p:nvPicPr>
          <p:cNvPr id="38" name="Рисунок 37" descr="Квадратная академическая шапочка со сплошной заливкой">
            <a:extLst>
              <a:ext uri="{FF2B5EF4-FFF2-40B4-BE49-F238E27FC236}">
                <a16:creationId xmlns:a16="http://schemas.microsoft.com/office/drawing/2014/main" xmlns="" id="{FFA05D91-7D65-3FD5-3A8C-B8DBE3F1C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545015" y="1462881"/>
            <a:ext cx="360000" cy="360000"/>
          </a:xfrm>
          <a:prstGeom prst="rect">
            <a:avLst/>
          </a:prstGeom>
        </p:spPr>
      </p:pic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xmlns="" id="{BDF2D16B-1BE3-EA25-8DF1-54012BAE852A}"/>
              </a:ext>
            </a:extLst>
          </p:cNvPr>
          <p:cNvCxnSpPr>
            <a:cxnSpLocks/>
          </p:cNvCxnSpPr>
          <p:nvPr/>
        </p:nvCxnSpPr>
        <p:spPr>
          <a:xfrm>
            <a:off x="1699297" y="2569387"/>
            <a:ext cx="0" cy="369804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FED3015-490E-945C-F94C-90A898212B48}"/>
              </a:ext>
            </a:extLst>
          </p:cNvPr>
          <p:cNvSpPr txBox="1"/>
          <p:nvPr/>
        </p:nvSpPr>
        <p:spPr>
          <a:xfrm>
            <a:off x="826896" y="252825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5F6319A-7A33-F378-AD5B-7BCE76E1CF7E}"/>
              </a:ext>
            </a:extLst>
          </p:cNvPr>
          <p:cNvSpPr txBox="1"/>
          <p:nvPr/>
        </p:nvSpPr>
        <p:spPr>
          <a:xfrm>
            <a:off x="826896" y="2873681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</a:t>
            </a:r>
          </a:p>
        </p:txBody>
      </p:sp>
      <p:sp>
        <p:nvSpPr>
          <p:cNvPr id="54" name="Скругленный прямоугольник 53">
            <a:extLst>
              <a:ext uri="{FF2B5EF4-FFF2-40B4-BE49-F238E27FC236}">
                <a16:creationId xmlns:a16="http://schemas.microsoft.com/office/drawing/2014/main" xmlns="" id="{D2EF9882-A601-BBC0-32F7-F6A577FA01FE}"/>
              </a:ext>
            </a:extLst>
          </p:cNvPr>
          <p:cNvSpPr/>
          <p:nvPr/>
        </p:nvSpPr>
        <p:spPr>
          <a:xfrm>
            <a:off x="1312269" y="2481531"/>
            <a:ext cx="34454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37,4%</a:t>
            </a:r>
            <a:r>
              <a:rPr lang="en-US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FB77D628-B652-7E49-A387-AC3F97ACBE6E}"/>
              </a:ext>
            </a:extLst>
          </p:cNvPr>
          <p:cNvSpPr txBox="1"/>
          <p:nvPr/>
        </p:nvSpPr>
        <p:spPr>
          <a:xfrm>
            <a:off x="1828506" y="2526106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290</a:t>
            </a:r>
            <a:r>
              <a:rPr lang="ru-RU" sz="11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19" name="Скругленный прямоугольник 118">
            <a:extLst>
              <a:ext uri="{FF2B5EF4-FFF2-40B4-BE49-F238E27FC236}">
                <a16:creationId xmlns:a16="http://schemas.microsoft.com/office/drawing/2014/main" xmlns="" id="{B28F9853-F344-F787-24EA-6A6754D48935}"/>
              </a:ext>
            </a:extLst>
          </p:cNvPr>
          <p:cNvSpPr/>
          <p:nvPr/>
        </p:nvSpPr>
        <p:spPr>
          <a:xfrm>
            <a:off x="2312415" y="2479387"/>
            <a:ext cx="346004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85%</a:t>
            </a:r>
            <a:r>
              <a:rPr lang="en-US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xmlns="" id="{690BC0E0-A47B-7C34-B2FA-E073E5D93F69}"/>
              </a:ext>
            </a:extLst>
          </p:cNvPr>
          <p:cNvSpPr txBox="1"/>
          <p:nvPr/>
        </p:nvSpPr>
        <p:spPr>
          <a:xfrm>
            <a:off x="826896" y="477062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xmlns="" id="{8B3D4C90-9F8B-ADB3-6F43-32DD9FCCC0A1}"/>
              </a:ext>
            </a:extLst>
          </p:cNvPr>
          <p:cNvSpPr txBox="1"/>
          <p:nvPr/>
        </p:nvSpPr>
        <p:spPr>
          <a:xfrm>
            <a:off x="826896" y="5116052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xmlns="" id="{8289096E-232E-07AD-8087-A4968491C029}"/>
              </a:ext>
            </a:extLst>
          </p:cNvPr>
          <p:cNvSpPr txBox="1"/>
          <p:nvPr/>
        </p:nvSpPr>
        <p:spPr>
          <a:xfrm>
            <a:off x="1828506" y="476847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r>
              <a:rPr lang="ru-RU" sz="11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7C3018D4-B80B-2244-D89D-F98700861577}"/>
              </a:ext>
            </a:extLst>
          </p:cNvPr>
          <p:cNvSpPr txBox="1"/>
          <p:nvPr/>
        </p:nvSpPr>
        <p:spPr>
          <a:xfrm>
            <a:off x="826896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xmlns="" id="{B77467BC-9E22-FA87-0DA9-CDD84E703B74}"/>
              </a:ext>
            </a:extLst>
          </p:cNvPr>
          <p:cNvSpPr txBox="1"/>
          <p:nvPr/>
        </p:nvSpPr>
        <p:spPr>
          <a:xfrm>
            <a:off x="826896" y="4368595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школьного образования</a:t>
            </a:r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:a16="http://schemas.microsoft.com/office/drawing/2014/main" xmlns="" id="{1734FEF8-23A3-18B1-AE5F-338355686DB3}"/>
              </a:ext>
            </a:extLst>
          </p:cNvPr>
          <p:cNvSpPr/>
          <p:nvPr/>
        </p:nvSpPr>
        <p:spPr>
          <a:xfrm>
            <a:off x="1312269" y="3976445"/>
            <a:ext cx="34454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47,7%</a:t>
            </a:r>
            <a:r>
              <a:rPr lang="en-US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xmlns="" id="{FF68BA2A-B11B-A3F3-C41C-C13ACA8D4225}"/>
              </a:ext>
            </a:extLst>
          </p:cNvPr>
          <p:cNvSpPr txBox="1"/>
          <p:nvPr/>
        </p:nvSpPr>
        <p:spPr>
          <a:xfrm>
            <a:off x="1828506" y="402102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826</a:t>
            </a:r>
            <a:r>
              <a:rPr lang="ru-RU" sz="11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1" name="Скругленный прямоугольник 170">
            <a:extLst>
              <a:ext uri="{FF2B5EF4-FFF2-40B4-BE49-F238E27FC236}">
                <a16:creationId xmlns:a16="http://schemas.microsoft.com/office/drawing/2014/main" xmlns="" id="{7253A253-6584-15FE-13F6-83F5F9DBE68D}"/>
              </a:ext>
            </a:extLst>
          </p:cNvPr>
          <p:cNvSpPr/>
          <p:nvPr/>
        </p:nvSpPr>
        <p:spPr>
          <a:xfrm>
            <a:off x="2312415" y="3974301"/>
            <a:ext cx="346004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98,5%</a:t>
            </a:r>
            <a:r>
              <a:rPr lang="en-US" sz="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lang="x-none" sz="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xmlns="" id="{EC0830FF-A822-D57F-D63D-53A3866C0864}"/>
              </a:ext>
            </a:extLst>
          </p:cNvPr>
          <p:cNvSpPr txBox="1"/>
          <p:nvPr/>
        </p:nvSpPr>
        <p:spPr>
          <a:xfrm>
            <a:off x="826896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xmlns="" id="{3D8AC28B-1761-234B-F3DD-AC6E74CECC4C}"/>
              </a:ext>
            </a:extLst>
          </p:cNvPr>
          <p:cNvSpPr txBox="1"/>
          <p:nvPr/>
        </p:nvSpPr>
        <p:spPr>
          <a:xfrm>
            <a:off x="826896" y="3621138"/>
            <a:ext cx="95776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xmlns="" id="{58D00896-22B3-FE36-7949-817B0AFC70FE}"/>
              </a:ext>
            </a:extLst>
          </p:cNvPr>
          <p:cNvSpPr txBox="1"/>
          <p:nvPr/>
        </p:nvSpPr>
        <p:spPr>
          <a:xfrm>
            <a:off x="1828506" y="327356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  <a:r>
              <a:rPr lang="ru-RU" sz="11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:a16="http://schemas.microsoft.com/office/drawing/2014/main" xmlns="" id="{015033BA-BEB5-3488-3407-C2E590FFA5D9}"/>
              </a:ext>
            </a:extLst>
          </p:cNvPr>
          <p:cNvSpPr/>
          <p:nvPr/>
        </p:nvSpPr>
        <p:spPr>
          <a:xfrm>
            <a:off x="2962834" y="2321113"/>
            <a:ext cx="2196000" cy="3476977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xmlns="" id="{F630E29E-4C57-8581-5AD9-D1B81A96CB3A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ЗДРАВОХРАНЕНИЕ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61D43FCF-407D-2AD7-EC25-AC6EB4BF6BF0}"/>
              </a:ext>
            </a:extLst>
          </p:cNvPr>
          <p:cNvSpPr txBox="1"/>
          <p:nvPr/>
        </p:nvSpPr>
        <p:spPr>
          <a:xfrm>
            <a:off x="3154473" y="2528250"/>
            <a:ext cx="199611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коек</a:t>
            </a:r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:a16="http://schemas.microsoft.com/office/drawing/2014/main" xmlns="" id="{D598D17E-8B89-4579-B8F4-45F84F35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72592" y="1462093"/>
            <a:ext cx="360000" cy="360000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xmlns="" id="{5151CFA0-40D0-3C38-D789-043E220BC223}"/>
              </a:ext>
            </a:extLst>
          </p:cNvPr>
          <p:cNvSpPr txBox="1"/>
          <p:nvPr/>
        </p:nvSpPr>
        <p:spPr>
          <a:xfrm>
            <a:off x="3154474" y="3174338"/>
            <a:ext cx="12847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</a:t>
            </a:r>
            <a:r>
              <a:rPr lang="ru-RU" sz="1100" b="1" spc="-2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акушерных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пунктов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xmlns="" id="{333EE292-1A91-AA33-C08E-2950E0E02A61}"/>
              </a:ext>
            </a:extLst>
          </p:cNvPr>
          <p:cNvSpPr txBox="1"/>
          <p:nvPr/>
        </p:nvSpPr>
        <p:spPr>
          <a:xfrm>
            <a:off x="3154474" y="3974314"/>
            <a:ext cx="194337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амбулаторно-поликлинических учреждений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xmlns="" id="{CBA971FD-D4A6-8177-6CB5-D1248DEDE809}"/>
              </a:ext>
            </a:extLst>
          </p:cNvPr>
          <p:cNvSpPr txBox="1"/>
          <p:nvPr/>
        </p:nvSpPr>
        <p:spPr>
          <a:xfrm>
            <a:off x="3154474" y="4774290"/>
            <a:ext cx="151988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стационарное учреждение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Скругленный прямоугольник 220">
            <a:extLst>
              <a:ext uri="{FF2B5EF4-FFF2-40B4-BE49-F238E27FC236}">
                <a16:creationId xmlns:a16="http://schemas.microsoft.com/office/drawing/2014/main" xmlns="" id="{020D1684-D52C-C2EC-5298-DD660550B672}"/>
              </a:ext>
            </a:extLst>
          </p:cNvPr>
          <p:cNvSpPr/>
          <p:nvPr/>
        </p:nvSpPr>
        <p:spPr>
          <a:xfrm>
            <a:off x="5302932" y="2359614"/>
            <a:ext cx="2196000" cy="3454702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xmlns="" id="{70CF21A7-ECCA-575E-B550-FE0CE411467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СПОРТ</a:t>
            </a:r>
            <a:endParaRPr lang="x-none" dirty="0"/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xmlns="" id="{8AAF981A-A158-7FA2-DCCE-482787BE82A1}"/>
              </a:ext>
            </a:extLst>
          </p:cNvPr>
          <p:cNvSpPr txBox="1"/>
          <p:nvPr/>
        </p:nvSpPr>
        <p:spPr>
          <a:xfrm>
            <a:off x="5476481" y="2505498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ыжная база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4" name="Рисунок 273" descr="Футбольный мяч со сплошной заливкой">
            <a:extLst>
              <a:ext uri="{FF2B5EF4-FFF2-40B4-BE49-F238E27FC236}">
                <a16:creationId xmlns:a16="http://schemas.microsoft.com/office/drawing/2014/main" xmlns="" id="{4F199496-B661-D254-DD27-BB53D9A49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190322" y="1462881"/>
            <a:ext cx="360000" cy="360000"/>
          </a:xfrm>
          <a:prstGeom prst="rect">
            <a:avLst/>
          </a:prstGeom>
        </p:spPr>
      </p:pic>
      <p:pic>
        <p:nvPicPr>
          <p:cNvPr id="276" name="Рисунок 275" descr="Мольберт со сплошной заливкой">
            <a:extLst>
              <a:ext uri="{FF2B5EF4-FFF2-40B4-BE49-F238E27FC236}">
                <a16:creationId xmlns:a16="http://schemas.microsoft.com/office/drawing/2014/main" xmlns="" id="{B52A2E31-72C8-3565-419D-42E3EC486F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512331" y="1462881"/>
            <a:ext cx="360000" cy="360000"/>
          </a:xfrm>
          <a:prstGeom prst="rect">
            <a:avLst/>
          </a:prstGeom>
        </p:spPr>
      </p:pic>
      <p:sp>
        <p:nvSpPr>
          <p:cNvPr id="277" name="TextBox 276">
            <a:extLst>
              <a:ext uri="{FF2B5EF4-FFF2-40B4-BE49-F238E27FC236}">
                <a16:creationId xmlns:a16="http://schemas.microsoft.com/office/drawing/2014/main" xmlns="" id="{B38CFC4B-4571-DF22-142C-09FDD201865C}"/>
              </a:ext>
            </a:extLst>
          </p:cNvPr>
          <p:cNvSpPr txBox="1"/>
          <p:nvPr/>
        </p:nvSpPr>
        <p:spPr>
          <a:xfrm>
            <a:off x="5507093" y="310909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спортзалов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xmlns="" id="{40BFAEC2-21A1-E0CF-DC35-664D8408F090}"/>
              </a:ext>
            </a:extLst>
          </p:cNvPr>
          <p:cNvSpPr txBox="1"/>
          <p:nvPr/>
        </p:nvSpPr>
        <p:spPr>
          <a:xfrm>
            <a:off x="5476480" y="3743355"/>
            <a:ext cx="121973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</a:p>
          <a:p>
            <a:pPr>
              <a:lnSpc>
                <a:spcPts val="1220"/>
              </a:lnSpc>
            </a:pP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плоскостных спортивных сооружений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xmlns="" id="{E9931E13-1699-746E-1C30-75E37FBCB28F}"/>
              </a:ext>
            </a:extLst>
          </p:cNvPr>
          <p:cNvSpPr txBox="1"/>
          <p:nvPr/>
        </p:nvSpPr>
        <p:spPr>
          <a:xfrm>
            <a:off x="5507093" y="4782627"/>
            <a:ext cx="145647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спортивных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сооружений</a:t>
            </a:r>
          </a:p>
        </p:txBody>
      </p:sp>
      <p:sp>
        <p:nvSpPr>
          <p:cNvPr id="281" name="TextBox 280">
            <a:extLst>
              <a:ext uri="{FF2B5EF4-FFF2-40B4-BE49-F238E27FC236}">
                <a16:creationId xmlns:a16="http://schemas.microsoft.com/office/drawing/2014/main" xmlns="" id="{520B3D92-6F17-A05B-FBFB-F0B0317F5D40}"/>
              </a:ext>
            </a:extLst>
          </p:cNvPr>
          <p:cNvSpPr txBox="1"/>
          <p:nvPr/>
        </p:nvSpPr>
        <p:spPr>
          <a:xfrm>
            <a:off x="625643" y="6343048"/>
            <a:ext cx="4278890" cy="189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балансового износа зданий</a:t>
            </a:r>
          </a:p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заполняемость учреждений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F7EBCB-0047-BF7A-CCD7-E1BE587BE034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727DE7D-0010-3BC8-3EAE-B3A5A3C87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xmlns="" id="{9FA1CCCC-27F8-04AE-2D67-9FEF7E4963DB}"/>
              </a:ext>
            </a:extLst>
          </p:cNvPr>
          <p:cNvSpPr/>
          <p:nvPr/>
        </p:nvSpPr>
        <p:spPr>
          <a:xfrm>
            <a:off x="5305521" y="1429319"/>
            <a:ext cx="4497842" cy="1080000"/>
          </a:xfrm>
          <a:prstGeom prst="roundRect">
            <a:avLst>
              <a:gd name="adj" fmla="val 24486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:a16="http://schemas.microsoft.com/office/drawing/2014/main" xmlns="" id="{37F814F7-C72C-DEBF-A8E0-D0157782DA7F}"/>
              </a:ext>
            </a:extLst>
          </p:cNvPr>
          <p:cNvSpPr/>
          <p:nvPr/>
        </p:nvSpPr>
        <p:spPr>
          <a:xfrm>
            <a:off x="5305521" y="2692175"/>
            <a:ext cx="4497842" cy="1080000"/>
          </a:xfrm>
          <a:prstGeom prst="roundRect">
            <a:avLst>
              <a:gd name="adj" fmla="val 2715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82B9E135-49A8-AFAE-B5ED-1983DB685625}"/>
              </a:ext>
            </a:extLst>
          </p:cNvPr>
          <p:cNvSpPr/>
          <p:nvPr/>
        </p:nvSpPr>
        <p:spPr>
          <a:xfrm>
            <a:off x="5305521" y="3955031"/>
            <a:ext cx="4497842" cy="1080000"/>
          </a:xfrm>
          <a:prstGeom prst="roundRect">
            <a:avLst>
              <a:gd name="adj" fmla="val 2626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D7A8C65-2FFC-FA19-1043-FD5C616916B7}"/>
              </a:ext>
            </a:extLst>
          </p:cNvPr>
          <p:cNvSpPr txBox="1"/>
          <p:nvPr/>
        </p:nvSpPr>
        <p:spPr>
          <a:xfrm>
            <a:off x="627016" y="550177"/>
            <a:ext cx="73178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ОЦЕНКА УСЛУГ ПО ЖИЗНЕОБЕСПЕЧЕНИЮ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0E7AEE1B-6493-2AAC-9706-2C996F25F138}"/>
              </a:ext>
            </a:extLst>
          </p:cNvPr>
          <p:cNvSpPr/>
          <p:nvPr/>
        </p:nvSpPr>
        <p:spPr>
          <a:xfrm>
            <a:off x="627018" y="163628"/>
            <a:ext cx="2108434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услуг по жизнеобеспечению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xmlns="" id="{96D46BCC-52CE-113E-98A7-2CFA709EE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xmlns="" id="{75F4BDB2-1DD7-9775-89B1-819D0A2A7FFF}"/>
              </a:ext>
            </a:extLst>
          </p:cNvPr>
          <p:cNvSpPr/>
          <p:nvPr/>
        </p:nvSpPr>
        <p:spPr>
          <a:xfrm>
            <a:off x="627016" y="5217886"/>
            <a:ext cx="9176347" cy="1080000"/>
          </a:xfrm>
          <a:prstGeom prst="roundRect">
            <a:avLst>
              <a:gd name="adj" fmla="val 253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A2AD330D-FF13-7864-9E54-AAB88FE0D0E9}"/>
              </a:ext>
            </a:extLst>
          </p:cNvPr>
          <p:cNvSpPr/>
          <p:nvPr/>
        </p:nvSpPr>
        <p:spPr>
          <a:xfrm>
            <a:off x="627016" y="1429319"/>
            <a:ext cx="4497842" cy="1080000"/>
          </a:xfrm>
          <a:prstGeom prst="roundRect">
            <a:avLst>
              <a:gd name="adj" fmla="val 24486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2B503AD-0885-7A92-B50F-6D6B23E4B90F}"/>
              </a:ext>
            </a:extLst>
          </p:cNvPr>
          <p:cNvSpPr txBox="1"/>
          <p:nvPr/>
        </p:nvSpPr>
        <p:spPr>
          <a:xfrm>
            <a:off x="872824" y="1616025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ТРАНСПОРТНОЕ ОБСЛУЖИВАНИЕ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901A812C-12AC-0269-B78F-98A858EE1EF6}"/>
              </a:ext>
            </a:extLst>
          </p:cNvPr>
          <p:cNvSpPr/>
          <p:nvPr/>
        </p:nvSpPr>
        <p:spPr>
          <a:xfrm>
            <a:off x="627015" y="2720344"/>
            <a:ext cx="4497842" cy="1080000"/>
          </a:xfrm>
          <a:prstGeom prst="roundRect">
            <a:avLst>
              <a:gd name="adj" fmla="val 2715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xmlns="" id="{2D3A55BF-3247-B000-6EA4-E0D6AB1E9AFD}"/>
              </a:ext>
            </a:extLst>
          </p:cNvPr>
          <p:cNvSpPr/>
          <p:nvPr/>
        </p:nvSpPr>
        <p:spPr>
          <a:xfrm>
            <a:off x="627016" y="3955031"/>
            <a:ext cx="4497842" cy="1080000"/>
          </a:xfrm>
          <a:prstGeom prst="roundRect">
            <a:avLst>
              <a:gd name="adj" fmla="val 2626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8A15FB1C-D0D1-CE8C-F8E6-994D5BF27E92}"/>
              </a:ext>
            </a:extLst>
          </p:cNvPr>
          <p:cNvSpPr txBox="1"/>
          <p:nvPr/>
        </p:nvSpPr>
        <p:spPr>
          <a:xfrm>
            <a:off x="872824" y="2878881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ЭЛЕКТРОСНАБЖЕНИЯ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485C49D6-BF39-8137-2806-6E756A76C75E}"/>
              </a:ext>
            </a:extLst>
          </p:cNvPr>
          <p:cNvSpPr txBox="1"/>
          <p:nvPr/>
        </p:nvSpPr>
        <p:spPr>
          <a:xfrm>
            <a:off x="872824" y="4142829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ВОДОСНАБЖЕНИЯ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xmlns="" id="{EF38B41A-CEBF-CCE2-493A-938216893052}"/>
              </a:ext>
            </a:extLst>
          </p:cNvPr>
          <p:cNvSpPr txBox="1"/>
          <p:nvPr/>
        </p:nvSpPr>
        <p:spPr>
          <a:xfrm>
            <a:off x="5551329" y="1616025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ТЕПЛОСНАБЖЕНИЯ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49D6839A-39A6-4F5E-B5FE-686F0C2ED13D}"/>
              </a:ext>
            </a:extLst>
          </p:cNvPr>
          <p:cNvSpPr txBox="1"/>
          <p:nvPr/>
        </p:nvSpPr>
        <p:spPr>
          <a:xfrm>
            <a:off x="5551329" y="2878881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АВТОМОБИЛЬНЫХ ДОРОГ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0EE053FA-A557-1414-8ECE-9262B61E39F3}"/>
              </a:ext>
            </a:extLst>
          </p:cNvPr>
          <p:cNvSpPr txBox="1"/>
          <p:nvPr/>
        </p:nvSpPr>
        <p:spPr>
          <a:xfrm>
            <a:off x="5551329" y="4142829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ГАЗОСНАБЖЕНИЯ 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DF09B481-63E6-4827-EEE1-C4395D37642B}"/>
              </a:ext>
            </a:extLst>
          </p:cNvPr>
          <p:cNvSpPr txBox="1"/>
          <p:nvPr/>
        </p:nvSpPr>
        <p:spPr>
          <a:xfrm>
            <a:off x="627015" y="5404523"/>
            <a:ext cx="916058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ВЫВОДЫ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7" name="Диаграмма 136">
            <a:extLst>
              <a:ext uri="{FF2B5EF4-FFF2-40B4-BE49-F238E27FC236}">
                <a16:creationId xmlns:a16="http://schemas.microsoft.com/office/drawing/2014/main" xmlns="" id="{C51C3D30-2B31-37DD-003E-863B1BF9B3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9428226"/>
              </p:ext>
            </p:extLst>
          </p:nvPr>
        </p:nvGraphicFramePr>
        <p:xfrm>
          <a:off x="5551329" y="1848679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9" name="Диаграмма 138">
            <a:extLst>
              <a:ext uri="{FF2B5EF4-FFF2-40B4-BE49-F238E27FC236}">
                <a16:creationId xmlns:a16="http://schemas.microsoft.com/office/drawing/2014/main" xmlns="" id="{97A1D79B-4DF1-ADD5-E150-13F835D6F9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341406"/>
              </p:ext>
            </p:extLst>
          </p:nvPr>
        </p:nvGraphicFramePr>
        <p:xfrm>
          <a:off x="5557264" y="3110373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1" name="Диаграмма 140">
            <a:extLst>
              <a:ext uri="{FF2B5EF4-FFF2-40B4-BE49-F238E27FC236}">
                <a16:creationId xmlns:a16="http://schemas.microsoft.com/office/drawing/2014/main" xmlns="" id="{742B76D2-5D93-71F4-1341-2C5463DC04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6942431"/>
              </p:ext>
            </p:extLst>
          </p:nvPr>
        </p:nvGraphicFramePr>
        <p:xfrm>
          <a:off x="5557264" y="4372067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3" name="Диаграмма 142">
            <a:extLst>
              <a:ext uri="{FF2B5EF4-FFF2-40B4-BE49-F238E27FC236}">
                <a16:creationId xmlns:a16="http://schemas.microsoft.com/office/drawing/2014/main" xmlns="" id="{FA8C9C48-A45C-D0E3-548B-CB6A14B902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2778448"/>
              </p:ext>
            </p:extLst>
          </p:nvPr>
        </p:nvGraphicFramePr>
        <p:xfrm>
          <a:off x="872824" y="1848679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4" name="Диаграмма 143">
            <a:extLst>
              <a:ext uri="{FF2B5EF4-FFF2-40B4-BE49-F238E27FC236}">
                <a16:creationId xmlns:a16="http://schemas.microsoft.com/office/drawing/2014/main" xmlns="" id="{31E09409-6A4A-5B0C-B3C4-AF3F5C017F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825801"/>
              </p:ext>
            </p:extLst>
          </p:nvPr>
        </p:nvGraphicFramePr>
        <p:xfrm>
          <a:off x="878759" y="3110373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5" name="Диаграмма 144">
            <a:extLst>
              <a:ext uri="{FF2B5EF4-FFF2-40B4-BE49-F238E27FC236}">
                <a16:creationId xmlns:a16="http://schemas.microsoft.com/office/drawing/2014/main" xmlns="" id="{19E1FE89-1D22-621D-B790-2E2FDB94C2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8069734"/>
              </p:ext>
            </p:extLst>
          </p:nvPr>
        </p:nvGraphicFramePr>
        <p:xfrm>
          <a:off x="878759" y="4372067"/>
          <a:ext cx="2770420" cy="58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142B7C9-C8A4-AD18-9E68-F31C31721362}"/>
              </a:ext>
            </a:extLst>
          </p:cNvPr>
          <p:cNvSpPr txBox="1"/>
          <p:nvPr/>
        </p:nvSpPr>
        <p:spPr>
          <a:xfrm>
            <a:off x="872825" y="5729648"/>
            <a:ext cx="27360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хорошее качество услуг 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электроснабжения</a:t>
            </a:r>
            <a:endParaRPr lang="ru-RU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1CE461E-F443-47C2-E7FF-BE4E6CF5C7C2}"/>
              </a:ext>
            </a:extLst>
          </p:cNvPr>
          <p:cNvSpPr txBox="1"/>
          <p:nvPr/>
        </p:nvSpPr>
        <p:spPr>
          <a:xfrm>
            <a:off x="3862274" y="5716498"/>
            <a:ext cx="273600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удовлетворительное качество услуг теплоснабжения, 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водоснабжения    и </a:t>
            </a: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транспортного обслуживания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A0FAD5A-EE6F-8C60-E3B8-C76D8952E3A6}"/>
              </a:ext>
            </a:extLst>
          </p:cNvPr>
          <p:cNvSpPr txBox="1"/>
          <p:nvPr/>
        </p:nvSpPr>
        <p:spPr>
          <a:xfrm>
            <a:off x="6851723" y="5716497"/>
            <a:ext cx="2736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плохое качество автомобильных </a:t>
            </a:r>
            <a:r>
              <a:rPr lang="ru-RU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дорог и газоснабжения</a:t>
            </a:r>
            <a:endParaRPr lang="ru-RU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327B8DF-37F1-A614-442C-D33BA1425CAD}"/>
              </a:ext>
            </a:extLst>
          </p:cNvPr>
          <p:cNvSpPr txBox="1"/>
          <p:nvPr/>
        </p:nvSpPr>
        <p:spPr>
          <a:xfrm>
            <a:off x="581859" y="6545705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«ТОГУЛЬСКИЙ РАЙОН»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29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29481</TotalTime>
  <Words>3008</Words>
  <Application>Microsoft Office PowerPoint</Application>
  <PresentationFormat>Лист A4 (210x297 мм)</PresentationFormat>
  <Paragraphs>763</Paragraphs>
  <Slides>32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ТУРИЗМ ТУРИСТИЧЕСКИЕ МАРШРУТЫ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Пользователь Windows</cp:lastModifiedBy>
  <cp:revision>405</cp:revision>
  <dcterms:created xsi:type="dcterms:W3CDTF">2023-11-22T14:19:10Z</dcterms:created>
  <dcterms:modified xsi:type="dcterms:W3CDTF">2024-12-11T03:59:17Z</dcterms:modified>
</cp:coreProperties>
</file>